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7" r:id="rId2"/>
    <p:sldId id="279" r:id="rId3"/>
    <p:sldId id="281" r:id="rId4"/>
    <p:sldId id="260" r:id="rId5"/>
    <p:sldId id="280" r:id="rId6"/>
    <p:sldId id="262" r:id="rId7"/>
    <p:sldId id="263" r:id="rId8"/>
    <p:sldId id="265" r:id="rId9"/>
    <p:sldId id="285" r:id="rId10"/>
    <p:sldId id="267" r:id="rId11"/>
    <p:sldId id="269" r:id="rId12"/>
    <p:sldId id="268" r:id="rId13"/>
    <p:sldId id="272" r:id="rId14"/>
    <p:sldId id="286" r:id="rId15"/>
    <p:sldId id="270" r:id="rId16"/>
    <p:sldId id="274" r:id="rId17"/>
    <p:sldId id="273" r:id="rId18"/>
    <p:sldId id="275" r:id="rId19"/>
    <p:sldId id="277" r:id="rId20"/>
    <p:sldId id="276" r:id="rId21"/>
    <p:sldId id="278" r:id="rId2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78" autoAdjust="0"/>
    <p:restoredTop sz="61384"/>
  </p:normalViewPr>
  <p:slideViewPr>
    <p:cSldViewPr snapToGrid="0" snapToObjects="1">
      <p:cViewPr>
        <p:scale>
          <a:sx n="80" d="100"/>
          <a:sy n="80" d="100"/>
        </p:scale>
        <p:origin x="2032" y="22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C51198-676A-EA43-9F53-015336DD652E}" type="datetimeFigureOut">
              <a:rPr lang="en-US" smtClean="0"/>
              <a:t>2/23/17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F765C2-9FEC-B54F-867E-8295F80447ED}" type="slidenum">
              <a:rPr lang="en-US" smtClean="0"/>
              <a:t>‹#›</a:t>
            </a:fld>
            <a:endParaRPr lang="en-US"/>
          </a:p>
        </p:txBody>
      </p:sp>
    </p:spTree>
    <p:extLst>
      <p:ext uri="{BB962C8B-B14F-4D97-AF65-F5344CB8AC3E}">
        <p14:creationId xmlns:p14="http://schemas.microsoft.com/office/powerpoint/2010/main" val="1320870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EA12CF-883A-D041-AA1F-6FBF8D137140}" type="datetimeFigureOut">
              <a:rPr lang="en-US" smtClean="0"/>
              <a:t>2/16/17</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B1892-306F-A64B-9A1F-1A6A519B00FD}" type="slidenum">
              <a:rPr lang="en-US" smtClean="0"/>
              <a:t>‹#›</a:t>
            </a:fld>
            <a:endParaRPr lang="en-US" dirty="0"/>
          </a:p>
        </p:txBody>
      </p:sp>
    </p:spTree>
    <p:extLst>
      <p:ext uri="{BB962C8B-B14F-4D97-AF65-F5344CB8AC3E}">
        <p14:creationId xmlns:p14="http://schemas.microsoft.com/office/powerpoint/2010/main" val="4088113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Hey Guys! I’m (NAME HERE) and today I’m going to be talking about Type 1 Diabetes.</a:t>
            </a:r>
          </a:p>
          <a:p>
            <a:pPr marL="171450" indent="-171450">
              <a:buFont typeface="Arial" charset="0"/>
              <a:buChar char="•"/>
            </a:pPr>
            <a:r>
              <a:rPr lang="en-US" dirty="0" smtClean="0"/>
              <a:t>A lot of people have heard about diabetes,</a:t>
            </a:r>
            <a:r>
              <a:rPr lang="en-US" baseline="0" dirty="0" smtClean="0"/>
              <a:t> and a</a:t>
            </a:r>
            <a:r>
              <a:rPr lang="en-US" dirty="0" smtClean="0"/>
              <a:t> lot of people have</a:t>
            </a:r>
            <a:r>
              <a:rPr lang="en-US" baseline="0" dirty="0" smtClean="0"/>
              <a:t> an idea of what they think it .is</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a:t>
            </a:fld>
            <a:endParaRPr lang="en-US" dirty="0"/>
          </a:p>
        </p:txBody>
      </p:sp>
    </p:spTree>
    <p:extLst>
      <p:ext uri="{BB962C8B-B14F-4D97-AF65-F5344CB8AC3E}">
        <p14:creationId xmlns:p14="http://schemas.microsoft.com/office/powerpoint/2010/main" val="17838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Here’s a list of all the </a:t>
            </a:r>
            <a:r>
              <a:rPr lang="en-US" dirty="0" smtClean="0"/>
              <a:t>supplies I </a:t>
            </a:r>
            <a:r>
              <a:rPr lang="en-US" dirty="0" smtClean="0"/>
              <a:t>might have to bring to school!</a:t>
            </a:r>
          </a:p>
          <a:p>
            <a:pPr marL="171450" indent="-171450">
              <a:buFont typeface="Arial" charset="0"/>
              <a:buChar char="•"/>
            </a:pPr>
            <a:r>
              <a:rPr lang="en-US" sz="1200" b="0" i="0" u="none" strike="noStrike" kern="1200" dirty="0" smtClean="0">
                <a:solidFill>
                  <a:schemeClr val="tx1"/>
                </a:solidFill>
                <a:effectLst/>
                <a:latin typeface="+mn-lt"/>
                <a:ea typeface="+mn-ea"/>
                <a:cs typeface="+mn-cs"/>
              </a:rPr>
              <a:t>(You don’t need to read the whole list, let the audience read the list)</a:t>
            </a:r>
            <a:endParaRPr lang="en-US" dirty="0" smtClean="0"/>
          </a:p>
          <a:p>
            <a:endParaRPr lang="en-US" dirty="0" smtClean="0"/>
          </a:p>
          <a:p>
            <a:pPr marL="628650" lvl="1" indent="-171450">
              <a:buFont typeface="Arial" charset="0"/>
              <a:buChar char="•"/>
            </a:pPr>
            <a:r>
              <a:rPr lang="en-US" dirty="0" smtClean="0"/>
              <a:t>My insulin pump, pens or syringes (plus a</a:t>
            </a:r>
            <a:r>
              <a:rPr lang="en-US" baseline="0" dirty="0" smtClean="0"/>
              <a:t> bottle of insulin if I use syringes)</a:t>
            </a:r>
          </a:p>
          <a:p>
            <a:pPr marL="628650" lvl="1" indent="-171450">
              <a:buFont typeface="Arial" charset="0"/>
              <a:buChar char="•"/>
            </a:pPr>
            <a:r>
              <a:rPr lang="en-US" baseline="0" dirty="0" smtClean="0"/>
              <a:t>My CGM receiver or a phone that is connected to it</a:t>
            </a:r>
          </a:p>
          <a:p>
            <a:pPr marL="628650" lvl="1" indent="-171450">
              <a:buFont typeface="Arial" charset="0"/>
              <a:buChar char="•"/>
            </a:pPr>
            <a:r>
              <a:rPr lang="en-US" baseline="0" dirty="0" smtClean="0"/>
              <a:t>My blood glucose (also known as BG) meter</a:t>
            </a:r>
          </a:p>
          <a:p>
            <a:pPr marL="628650" lvl="1" indent="-171450">
              <a:buFont typeface="Arial" charset="0"/>
              <a:buChar char="•"/>
            </a:pPr>
            <a:r>
              <a:rPr lang="en-US" baseline="0" dirty="0" smtClean="0"/>
              <a:t>A finger pricker to test my BG </a:t>
            </a:r>
          </a:p>
          <a:p>
            <a:pPr marL="628650" lvl="1" indent="-171450">
              <a:buFont typeface="Arial" charset="0"/>
              <a:buChar char="•"/>
            </a:pPr>
            <a:r>
              <a:rPr lang="en-US" baseline="0" dirty="0" smtClean="0"/>
              <a:t>Test strips for my meter</a:t>
            </a:r>
          </a:p>
          <a:p>
            <a:pPr marL="628650" lvl="1" indent="-171450">
              <a:buFont typeface="Arial" charset="0"/>
              <a:buChar char="•"/>
            </a:pPr>
            <a:r>
              <a:rPr lang="en-US" baseline="0" dirty="0" smtClean="0"/>
              <a:t>Alcohol swabs to clean my fingers before poking and testing</a:t>
            </a:r>
          </a:p>
          <a:p>
            <a:pPr marL="628650" lvl="1" indent="-171450">
              <a:buFont typeface="Arial" charset="0"/>
              <a:buChar char="•"/>
            </a:pPr>
            <a:r>
              <a:rPr lang="en-US" baseline="0" dirty="0" smtClean="0"/>
              <a:t>Extra needles for the pricker</a:t>
            </a:r>
          </a:p>
          <a:p>
            <a:pPr marL="628650" lvl="1" indent="-171450">
              <a:buFont typeface="Arial" charset="0"/>
              <a:buChar char="•"/>
            </a:pPr>
            <a:r>
              <a:rPr lang="en-US" baseline="0" dirty="0" smtClean="0"/>
              <a:t>Extra batteries and/ or a charger for my meter, pump, or CGM</a:t>
            </a:r>
          </a:p>
          <a:p>
            <a:pPr marL="628650" lvl="1" indent="-171450">
              <a:buFont typeface="Arial" charset="0"/>
              <a:buChar char="•"/>
            </a:pPr>
            <a:r>
              <a:rPr lang="en-US" baseline="0" dirty="0" smtClean="0"/>
              <a:t>Extra pump sites in case one rips out accidently or stops working</a:t>
            </a:r>
          </a:p>
          <a:p>
            <a:pPr marL="628650" lvl="1" indent="-171450">
              <a:buFont typeface="Arial" charset="0"/>
              <a:buChar char="•"/>
            </a:pPr>
            <a:r>
              <a:rPr lang="en-US" baseline="0" dirty="0" smtClean="0"/>
              <a:t>Glucose tablets, candy or juice in case my BG is low</a:t>
            </a:r>
          </a:p>
          <a:p>
            <a:pPr marL="628650" lvl="1" indent="-171450">
              <a:buFont typeface="Arial" charset="0"/>
              <a:buChar char="•"/>
            </a:pPr>
            <a:r>
              <a:rPr lang="en-US" baseline="0" dirty="0" smtClean="0"/>
              <a:t>An emergency glucagon in case I pass out from a low BG</a:t>
            </a:r>
          </a:p>
          <a:p>
            <a:pPr marL="628650" lvl="1" indent="-171450">
              <a:buFont typeface="Arial" charset="0"/>
              <a:buChar char="•"/>
            </a:pPr>
            <a:r>
              <a:rPr lang="en-US" baseline="0" dirty="0" smtClean="0"/>
              <a:t>A medical ID tag of some kind</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10</a:t>
            </a:fld>
            <a:endParaRPr lang="en-US" dirty="0"/>
          </a:p>
        </p:txBody>
      </p:sp>
    </p:spTree>
    <p:extLst>
      <p:ext uri="{BB962C8B-B14F-4D97-AF65-F5344CB8AC3E}">
        <p14:creationId xmlns:p14="http://schemas.microsoft.com/office/powerpoint/2010/main" val="108786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smtClean="0">
                <a:solidFill>
                  <a:schemeClr val="tx1"/>
                </a:solidFill>
                <a:effectLst/>
                <a:latin typeface="+mn-lt"/>
                <a:ea typeface="+mn-ea"/>
                <a:cs typeface="+mn-cs"/>
              </a:rPr>
              <a:t>Oh plus, I have to bring all the regular stuff too, like my backpack, homework and </a:t>
            </a:r>
            <a:r>
              <a:rPr lang="en-US" sz="1200" b="0" i="0" u="none" strike="noStrike" kern="1200" smtClean="0">
                <a:solidFill>
                  <a:schemeClr val="tx1"/>
                </a:solidFill>
                <a:effectLst/>
                <a:latin typeface="+mn-lt"/>
                <a:ea typeface="+mn-ea"/>
                <a:cs typeface="+mn-cs"/>
              </a:rPr>
              <a:t>lunch.</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1B1892-306F-A64B-9A1F-1A6A519B00FD}" type="slidenum">
              <a:rPr lang="en-US" smtClean="0"/>
              <a:t>11</a:t>
            </a:fld>
            <a:endParaRPr lang="en-US" dirty="0"/>
          </a:p>
        </p:txBody>
      </p:sp>
    </p:spTree>
    <p:extLst>
      <p:ext uri="{BB962C8B-B14F-4D97-AF65-F5344CB8AC3E}">
        <p14:creationId xmlns:p14="http://schemas.microsoft.com/office/powerpoint/2010/main" val="165720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smtClean="0">
                <a:solidFill>
                  <a:schemeClr val="tx1"/>
                </a:solidFill>
                <a:effectLst/>
                <a:latin typeface="+mn-lt"/>
                <a:ea typeface="+mn-ea"/>
                <a:cs typeface="+mn-cs"/>
              </a:rPr>
              <a:t>It’s so much stuff! It could make a person go crazy trying to remember it all!</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12</a:t>
            </a:fld>
            <a:endParaRPr lang="en-US" dirty="0"/>
          </a:p>
        </p:txBody>
      </p:sp>
    </p:spTree>
    <p:extLst>
      <p:ext uri="{BB962C8B-B14F-4D97-AF65-F5344CB8AC3E}">
        <p14:creationId xmlns:p14="http://schemas.microsoft.com/office/powerpoint/2010/main" val="201083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During the school day</a:t>
            </a:r>
            <a:r>
              <a:rPr lang="en-US" baseline="0" dirty="0" smtClean="0"/>
              <a:t> you might notice me doing some other extra stuff too, like</a:t>
            </a:r>
            <a:r>
              <a:rPr lang="en-US" baseline="0" dirty="0" smtClean="0"/>
              <a:t>:</a:t>
            </a:r>
          </a:p>
          <a:p>
            <a:pPr marL="171450" indent="-171450">
              <a:buFont typeface="Arial" charset="0"/>
              <a:buChar char="•"/>
            </a:pPr>
            <a:r>
              <a:rPr lang="en-US" baseline="0" dirty="0" smtClean="0"/>
              <a:t>(You don’t need to read the whole list, let the audience read the list. You can point out a few if you would like)</a:t>
            </a:r>
            <a:endParaRPr lang="en-US" baseline="0" dirty="0" smtClean="0"/>
          </a:p>
          <a:p>
            <a:pPr marL="171450" indent="-171450">
              <a:buFont typeface="Arial" charset="0"/>
              <a:buChar char="•"/>
            </a:pPr>
            <a:endParaRPr lang="en-US" baseline="0" dirty="0" smtClean="0"/>
          </a:p>
          <a:p>
            <a:pPr marL="628650" lvl="1" indent="-171450">
              <a:buFont typeface="Arial" charset="0"/>
              <a:buChar char="•"/>
            </a:pPr>
            <a:r>
              <a:rPr lang="en-US" baseline="0" dirty="0" smtClean="0"/>
              <a:t>Testing my BG before we take a test. If it is too high or low, my brain </a:t>
            </a:r>
            <a:r>
              <a:rPr lang="en-US" baseline="0" dirty="0" err="1" smtClean="0"/>
              <a:t>doesn</a:t>
            </a:r>
            <a:r>
              <a:rPr lang="uk-UA" baseline="0" dirty="0" smtClean="0"/>
              <a:t>’</a:t>
            </a:r>
            <a:r>
              <a:rPr lang="en-US" baseline="0" dirty="0" smtClean="0"/>
              <a:t>t work as well and I can’t take the test until my BG returns to a normal range.</a:t>
            </a:r>
          </a:p>
          <a:p>
            <a:pPr marL="171450" indent="-171450">
              <a:buFont typeface="Arial" charset="0"/>
              <a:buChar char="•"/>
            </a:pPr>
            <a:endParaRPr lang="en-US" baseline="0" dirty="0" smtClean="0"/>
          </a:p>
          <a:p>
            <a:pPr marL="628650" lvl="1" indent="-171450">
              <a:buFont typeface="Arial" charset="0"/>
              <a:buChar char="•"/>
            </a:pPr>
            <a:r>
              <a:rPr lang="en-US" baseline="0" dirty="0" smtClean="0"/>
              <a:t>I might need to go to the </a:t>
            </a:r>
            <a:r>
              <a:rPr lang="en-US" baseline="0" dirty="0" smtClean="0"/>
              <a:t>nurse’s </a:t>
            </a:r>
            <a:r>
              <a:rPr lang="en-US" baseline="0" dirty="0" smtClean="0"/>
              <a:t>office for help treating a high or low BG, or because I don</a:t>
            </a:r>
            <a:r>
              <a:rPr lang="uk-UA" baseline="0" dirty="0" smtClean="0"/>
              <a:t>’</a:t>
            </a:r>
            <a:r>
              <a:rPr lang="en-US" baseline="0" dirty="0" smtClean="0"/>
              <a:t>t feel good.</a:t>
            </a:r>
          </a:p>
          <a:p>
            <a:pPr marL="171450" indent="-171450">
              <a:buFont typeface="Arial" charset="0"/>
              <a:buChar char="•"/>
            </a:pPr>
            <a:endParaRPr lang="en-US" baseline="0" dirty="0" smtClean="0"/>
          </a:p>
          <a:p>
            <a:pPr marL="628650" lvl="1" indent="-171450">
              <a:buFont typeface="Arial" charset="0"/>
              <a:buChar char="•"/>
            </a:pPr>
            <a:r>
              <a:rPr lang="en-US" baseline="0" dirty="0" smtClean="0"/>
              <a:t>I might have to sit out of P.E. because of a low BG while I have some sugar and wait for it to return to normal</a:t>
            </a:r>
          </a:p>
          <a:p>
            <a:pPr marL="171450" indent="-171450">
              <a:buFont typeface="Arial" charset="0"/>
              <a:buChar char="•"/>
            </a:pPr>
            <a:endParaRPr lang="en-US" baseline="0" dirty="0" smtClean="0"/>
          </a:p>
          <a:p>
            <a:pPr marL="628650" lvl="1" indent="-171450">
              <a:buFont typeface="Arial" charset="0"/>
              <a:buChar char="•"/>
            </a:pPr>
            <a:r>
              <a:rPr lang="en-US" baseline="0" dirty="0" smtClean="0"/>
              <a:t>Before we have lunch or a snack, I have to test my BG and calculate the amount of carbs in the food, then calculate how much insulin to give myself.</a:t>
            </a:r>
          </a:p>
          <a:p>
            <a:pPr marL="171450" indent="-171450">
              <a:buFont typeface="Arial" charset="0"/>
              <a:buChar char="•"/>
            </a:pPr>
            <a:endParaRPr lang="en-US" baseline="0" dirty="0" smtClean="0"/>
          </a:p>
          <a:p>
            <a:pPr marL="628650" lvl="1" indent="-171450">
              <a:buFont typeface="Arial" charset="0"/>
              <a:buChar char="•"/>
            </a:pPr>
            <a:r>
              <a:rPr lang="en-US" baseline="0" dirty="0" smtClean="0"/>
              <a:t>Before sports or </a:t>
            </a:r>
            <a:r>
              <a:rPr lang="en-US" baseline="0" dirty="0" smtClean="0"/>
              <a:t>extracurricular </a:t>
            </a:r>
            <a:r>
              <a:rPr lang="en-US" baseline="0" dirty="0" smtClean="0"/>
              <a:t>activities after school, I need to test my BG.</a:t>
            </a:r>
          </a:p>
          <a:p>
            <a:pPr marL="171450" indent="-171450">
              <a:buFont typeface="Arial" charset="0"/>
              <a:buChar char="•"/>
            </a:pPr>
            <a:endParaRPr lang="en-US" baseline="0" dirty="0" smtClean="0"/>
          </a:p>
          <a:p>
            <a:pPr marL="628650" lvl="1" indent="-171450">
              <a:buFont typeface="Arial" charset="0"/>
              <a:buChar char="•"/>
            </a:pPr>
            <a:r>
              <a:rPr lang="en-US" baseline="0" dirty="0" smtClean="0"/>
              <a:t>Before going home, I need to test my BG. If it is low, I can’t drive or get on the bus. </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13</a:t>
            </a:fld>
            <a:endParaRPr lang="en-US" dirty="0"/>
          </a:p>
        </p:txBody>
      </p:sp>
    </p:spTree>
    <p:extLst>
      <p:ext uri="{BB962C8B-B14F-4D97-AF65-F5344CB8AC3E}">
        <p14:creationId xmlns:p14="http://schemas.microsoft.com/office/powerpoint/2010/main" val="162200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Sometimes I might need help with my T1D</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If I’m not acting like myself or your are worried, the best thing to do is get an adult like a teacher or nurse!</a:t>
            </a:r>
            <a:r>
              <a:rPr lang="en-US" b="0" dirty="0" smtClean="0">
                <a:effectLst/>
              </a:rPr>
              <a:t/>
            </a:r>
            <a:br>
              <a:rPr lang="en-US" b="0" dirty="0" smtClean="0">
                <a:effectLst/>
              </a:rPr>
            </a:b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When I’m low, here’s how you can help me: (insert personal preference and protocol here)</a:t>
            </a:r>
            <a:r>
              <a:rPr lang="en-US" b="0" dirty="0" smtClean="0">
                <a:effectLst/>
              </a:rPr>
              <a:t/>
            </a:r>
            <a:br>
              <a:rPr lang="en-US" b="0" dirty="0" smtClean="0">
                <a:effectLst/>
              </a:rPr>
            </a:b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When I’m high, here’s how you can help me: (insert personal preference and protocol here)</a:t>
            </a:r>
          </a:p>
          <a:p>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(If you want to use this as an opportunity to describe how you feel when your BG is high or low, you can! If you don’t want to tell your classmates you don’t have to!)</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14</a:t>
            </a:fld>
            <a:endParaRPr lang="en-US" dirty="0"/>
          </a:p>
        </p:txBody>
      </p:sp>
    </p:spTree>
    <p:extLst>
      <p:ext uri="{BB962C8B-B14F-4D97-AF65-F5344CB8AC3E}">
        <p14:creationId xmlns:p14="http://schemas.microsoft.com/office/powerpoint/2010/main" val="205240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You might not know it, but there are a lot of people out there with T1D.</a:t>
            </a:r>
            <a:r>
              <a:rPr lang="en-US" baseline="0" dirty="0" smtClean="0"/>
              <a:t> People like</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15</a:t>
            </a:fld>
            <a:endParaRPr lang="en-US" dirty="0"/>
          </a:p>
        </p:txBody>
      </p:sp>
    </p:spTree>
    <p:extLst>
      <p:ext uri="{BB962C8B-B14F-4D97-AF65-F5344CB8AC3E}">
        <p14:creationId xmlns:p14="http://schemas.microsoft.com/office/powerpoint/2010/main" val="198978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Nick Jonas!</a:t>
            </a:r>
          </a:p>
          <a:p>
            <a:pPr marL="628650" lvl="1" indent="-171450">
              <a:buFont typeface="Arial" charset="0"/>
              <a:buChar char="•"/>
            </a:pPr>
            <a:r>
              <a:rPr lang="en-US" dirty="0" smtClean="0"/>
              <a:t>Nick is a</a:t>
            </a:r>
            <a:r>
              <a:rPr lang="en-US" baseline="0" dirty="0" smtClean="0"/>
              <a:t> singer, songwriter and actor. He is also a co-founder of Beyond Type 1!</a:t>
            </a:r>
          </a:p>
          <a:p>
            <a:pPr marL="171450" indent="-171450">
              <a:buFont typeface="Arial" charset="0"/>
              <a:buChar char="•"/>
            </a:pPr>
            <a:endParaRPr lang="en-US" baseline="0" dirty="0" smtClean="0"/>
          </a:p>
          <a:p>
            <a:pPr marL="171450" indent="-171450">
              <a:buFont typeface="Arial" charset="0"/>
              <a:buChar char="•"/>
            </a:pPr>
            <a:r>
              <a:rPr lang="en-US" baseline="0" dirty="0" smtClean="0"/>
              <a:t>Sierra Sandison!</a:t>
            </a:r>
          </a:p>
          <a:p>
            <a:pPr marL="628650" lvl="1" indent="-171450">
              <a:buFont typeface="Arial" charset="0"/>
              <a:buChar char="•"/>
            </a:pPr>
            <a:r>
              <a:rPr lang="en-US" baseline="0" dirty="0" smtClean="0"/>
              <a:t>Sierra is Miss Idaho 2014. She wore her insulin pump while competing onstage and started a viral social media campaign called #ShowMeYourPump</a:t>
            </a:r>
          </a:p>
          <a:p>
            <a:pPr marL="171450" indent="-171450">
              <a:buFont typeface="Arial" charset="0"/>
              <a:buChar char="•"/>
            </a:pPr>
            <a:endParaRPr lang="en-US" baseline="0" dirty="0" smtClean="0"/>
          </a:p>
          <a:p>
            <a:pPr marL="171450" indent="-171450">
              <a:buFont typeface="Arial" charset="0"/>
              <a:buChar char="•"/>
            </a:pPr>
            <a:r>
              <a:rPr lang="en-US" baseline="0" dirty="0" smtClean="0"/>
              <a:t>Kendall Simmons!</a:t>
            </a:r>
          </a:p>
          <a:p>
            <a:pPr marL="628650" lvl="1" indent="-171450">
              <a:buFont typeface="Arial" charset="0"/>
              <a:buChar char="•"/>
            </a:pPr>
            <a:r>
              <a:rPr lang="en-US" baseline="0" dirty="0" smtClean="0"/>
              <a:t>Kendall is a retired American Football player. He was drafted by the Pittsburgh Steelers in 2002 and also played for the New England Patriots and Buffalo Bills. </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16</a:t>
            </a:fld>
            <a:endParaRPr lang="en-US" dirty="0"/>
          </a:p>
        </p:txBody>
      </p:sp>
    </p:spTree>
    <p:extLst>
      <p:ext uri="{BB962C8B-B14F-4D97-AF65-F5344CB8AC3E}">
        <p14:creationId xmlns:p14="http://schemas.microsoft.com/office/powerpoint/2010/main" val="1736862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err="1" smtClean="0"/>
              <a:t>Brec</a:t>
            </a:r>
            <a:r>
              <a:rPr lang="en-US" baseline="0" dirty="0" smtClean="0"/>
              <a:t> </a:t>
            </a:r>
            <a:r>
              <a:rPr lang="en-US" baseline="0" dirty="0" err="1" smtClean="0"/>
              <a:t>Bassinger</a:t>
            </a:r>
            <a:r>
              <a:rPr lang="en-US" baseline="0" dirty="0" smtClean="0"/>
              <a:t>!</a:t>
            </a:r>
            <a:endParaRPr lang="en-US" dirty="0" smtClean="0"/>
          </a:p>
          <a:p>
            <a:pPr marL="628650" lvl="1" indent="-171450">
              <a:buFont typeface="Arial" charset="0"/>
              <a:buChar char="•"/>
            </a:pPr>
            <a:r>
              <a:rPr lang="en-US" baseline="0" dirty="0" err="1" smtClean="0"/>
              <a:t>Brec</a:t>
            </a:r>
            <a:r>
              <a:rPr lang="en-US" baseline="0" dirty="0" smtClean="0"/>
              <a:t> is best known for Bella and the Bulldogs and now stars on the show School of Rock.</a:t>
            </a:r>
          </a:p>
          <a:p>
            <a:pPr marL="171450" indent="-171450">
              <a:buFont typeface="Arial" charset="0"/>
              <a:buChar char="•"/>
            </a:pPr>
            <a:endParaRPr lang="en-US" baseline="0" dirty="0" smtClean="0"/>
          </a:p>
          <a:p>
            <a:pPr marL="171450" indent="-171450">
              <a:buFont typeface="Arial" charset="0"/>
              <a:buChar char="•"/>
            </a:pPr>
            <a:r>
              <a:rPr lang="en-US" baseline="0" dirty="0" smtClean="0"/>
              <a:t>Sam Fuld!</a:t>
            </a:r>
          </a:p>
          <a:p>
            <a:pPr marL="628650" lvl="1" indent="-171450">
              <a:buFont typeface="Arial" charset="0"/>
              <a:buChar char="•"/>
            </a:pPr>
            <a:r>
              <a:rPr lang="en-US" baseline="0" dirty="0" smtClean="0"/>
              <a:t>Sam is an American Professional Baseball Outfielder for the Oakland A’s. He was diagnosed at 10 years old.</a:t>
            </a:r>
          </a:p>
          <a:p>
            <a:pPr marL="171450" indent="-171450">
              <a:buFont typeface="Arial" charset="0"/>
              <a:buChar char="•"/>
            </a:pPr>
            <a:endParaRPr lang="en-US" baseline="0" dirty="0" smtClean="0"/>
          </a:p>
          <a:p>
            <a:pPr marL="171450" indent="-171450">
              <a:buFont typeface="Arial" charset="0"/>
              <a:buChar char="•"/>
            </a:pPr>
            <a:r>
              <a:rPr lang="en-US" baseline="0" dirty="0" smtClean="0"/>
              <a:t>Victor Garber!</a:t>
            </a:r>
          </a:p>
          <a:p>
            <a:pPr marL="628650" lvl="1" indent="-171450">
              <a:buFont typeface="Arial" charset="0"/>
              <a:buChar char="•"/>
            </a:pPr>
            <a:r>
              <a:rPr lang="en-US" baseline="0" dirty="0" smtClean="0"/>
              <a:t>Victor is a Canadian film, stage and television actor and singer. He has been living with Type 1 diabetes since 1962!</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17</a:t>
            </a:fld>
            <a:endParaRPr lang="en-US" dirty="0"/>
          </a:p>
        </p:txBody>
      </p:sp>
    </p:spTree>
    <p:extLst>
      <p:ext uri="{BB962C8B-B14F-4D97-AF65-F5344CB8AC3E}">
        <p14:creationId xmlns:p14="http://schemas.microsoft.com/office/powerpoint/2010/main" val="1936063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important thing to remember is that everyone has something. </a:t>
            </a:r>
          </a:p>
          <a:p>
            <a:pPr marL="171450" indent="-171450">
              <a:buFont typeface="Arial" charset="0"/>
              <a:buChar char="•"/>
            </a:pPr>
            <a:r>
              <a:rPr lang="en-US" dirty="0" smtClean="0"/>
              <a:t>Maybe you have a peanut allergy, maybe you wear glasses or a hearing aid. </a:t>
            </a:r>
          </a:p>
          <a:p>
            <a:pPr marL="171450" indent="-171450">
              <a:buFont typeface="Arial" charset="0"/>
              <a:buChar char="•"/>
            </a:pPr>
            <a:r>
              <a:rPr lang="en-US" dirty="0" smtClean="0"/>
              <a:t>Each</a:t>
            </a:r>
            <a:r>
              <a:rPr lang="en-US" baseline="0" dirty="0" smtClean="0"/>
              <a:t> person has their own battles, and mine is Type 1 Diabetes.</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18</a:t>
            </a:fld>
            <a:endParaRPr lang="en-US" dirty="0"/>
          </a:p>
        </p:txBody>
      </p:sp>
    </p:spTree>
    <p:extLst>
      <p:ext uri="{BB962C8B-B14F-4D97-AF65-F5344CB8AC3E}">
        <p14:creationId xmlns:p14="http://schemas.microsoft.com/office/powerpoint/2010/main" val="2014487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I want this to go away.</a:t>
            </a:r>
          </a:p>
          <a:p>
            <a:pPr marL="171450" indent="-171450">
              <a:buFont typeface="Arial" charset="0"/>
              <a:buChar char="•"/>
            </a:pPr>
            <a:endParaRPr lang="en-US" dirty="0" smtClean="0"/>
          </a:p>
          <a:p>
            <a:pPr marL="171450" indent="-171450">
              <a:buFont typeface="Arial" charset="0"/>
              <a:buChar char="•"/>
            </a:pPr>
            <a:r>
              <a:rPr lang="en-US" dirty="0" smtClean="0"/>
              <a:t>But in the meantime, I have a full-time job being my bodies pancreas, and that full time job has a lot of helpers</a:t>
            </a:r>
            <a:r>
              <a:rPr lang="en-US" dirty="0" smtClean="0"/>
              <a:t>.</a:t>
            </a:r>
          </a:p>
          <a:p>
            <a:pPr marL="628650" lvl="1" indent="-171450">
              <a:buFont typeface="Arial" charset="0"/>
              <a:buChar char="•"/>
            </a:pPr>
            <a:r>
              <a:rPr lang="en-US" dirty="0" smtClean="0"/>
              <a:t>My </a:t>
            </a:r>
            <a:r>
              <a:rPr lang="en-US" dirty="0" smtClean="0"/>
              <a:t>parents, teachers, friends and other students. Maybe even a Diabetic Alert Dog!</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19</a:t>
            </a:fld>
            <a:endParaRPr lang="en-US" dirty="0"/>
          </a:p>
        </p:txBody>
      </p:sp>
    </p:spTree>
    <p:extLst>
      <p:ext uri="{BB962C8B-B14F-4D97-AF65-F5344CB8AC3E}">
        <p14:creationId xmlns:p14="http://schemas.microsoft.com/office/powerpoint/2010/main" val="96385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smtClean="0">
                <a:solidFill>
                  <a:schemeClr val="tx1"/>
                </a:solidFill>
                <a:effectLst/>
                <a:latin typeface="+mn-lt"/>
                <a:ea typeface="+mn-ea"/>
                <a:cs typeface="+mn-cs"/>
              </a:rPr>
              <a:t>Nearly 422 million people around the world have a form of diabetes.</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2</a:t>
            </a:fld>
            <a:endParaRPr lang="en-US" dirty="0"/>
          </a:p>
        </p:txBody>
      </p:sp>
    </p:spTree>
    <p:extLst>
      <p:ext uri="{BB962C8B-B14F-4D97-AF65-F5344CB8AC3E}">
        <p14:creationId xmlns:p14="http://schemas.microsoft.com/office/powerpoint/2010/main" val="73678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My other job right now is learning how to live beyond this diagnosis. My type 1 diabetes</a:t>
            </a:r>
            <a:r>
              <a:rPr lang="en-US" baseline="0" dirty="0" smtClean="0"/>
              <a:t> is only a small part of who I am, and I will not be defined or held back by my disease.</a:t>
            </a:r>
          </a:p>
          <a:p>
            <a:pPr marL="171450" indent="-171450">
              <a:buFont typeface="Arial" charset="0"/>
              <a:buChar char="•"/>
            </a:pPr>
            <a:endParaRPr lang="en-US" baseline="0" dirty="0" smtClean="0"/>
          </a:p>
          <a:p>
            <a:pPr marL="171450" indent="-171450">
              <a:buFont typeface="Arial" charset="0"/>
              <a:buChar char="•"/>
            </a:pPr>
            <a:r>
              <a:rPr lang="en-US" baseline="0" dirty="0" smtClean="0"/>
              <a:t>And you can all help me!</a:t>
            </a:r>
          </a:p>
          <a:p>
            <a:pPr marL="628650" lvl="1" indent="-171450">
              <a:buFont typeface="Arial" charset="0"/>
              <a:buChar char="•"/>
            </a:pPr>
            <a:r>
              <a:rPr lang="en-US" baseline="0" dirty="0" smtClean="0"/>
              <a:t>Ask questions</a:t>
            </a:r>
          </a:p>
          <a:p>
            <a:pPr marL="628650" lvl="1" indent="-171450">
              <a:buFont typeface="Arial" charset="0"/>
              <a:buChar char="•"/>
            </a:pPr>
            <a:r>
              <a:rPr lang="en-US" baseline="0" dirty="0" smtClean="0"/>
              <a:t>Don’t be afraid – know that T1D is not contagious and you can’t catch it from me.</a:t>
            </a:r>
          </a:p>
          <a:p>
            <a:pPr marL="628650" lvl="1" indent="-171450">
              <a:buFont typeface="Arial" charset="0"/>
              <a:buChar char="•"/>
            </a:pPr>
            <a:r>
              <a:rPr lang="en-US" baseline="0" dirty="0" smtClean="0"/>
              <a:t>And please, don’t make fun of me for having a disease! Like I said, we all have something!</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20</a:t>
            </a:fld>
            <a:endParaRPr lang="en-US" dirty="0"/>
          </a:p>
        </p:txBody>
      </p:sp>
    </p:spTree>
    <p:extLst>
      <p:ext uri="{BB962C8B-B14F-4D97-AF65-F5344CB8AC3E}">
        <p14:creationId xmlns:p14="http://schemas.microsoft.com/office/powerpoint/2010/main" val="517609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Thank you all for listening. </a:t>
            </a:r>
          </a:p>
          <a:p>
            <a:pPr marL="171450" indent="-171450">
              <a:buFont typeface="Arial" charset="0"/>
              <a:buChar char="•"/>
            </a:pPr>
            <a:r>
              <a:rPr lang="en-US" dirty="0" smtClean="0"/>
              <a:t>Does anyone have any questions?</a:t>
            </a:r>
          </a:p>
          <a:p>
            <a:pPr marL="171450" indent="-171450">
              <a:buFont typeface="Arial" charset="0"/>
              <a:buChar char="•"/>
            </a:pPr>
            <a:r>
              <a:rPr lang="en-US" dirty="0" smtClean="0"/>
              <a:t>Here are some examples of questions you might be asked:</a:t>
            </a: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Is T1D contagious?</a:t>
            </a:r>
          </a:p>
          <a:p>
            <a:pPr marL="1085850" lvl="2" indent="-171450">
              <a:buFont typeface="Arial" charset="0"/>
              <a:buChar char="•"/>
            </a:pPr>
            <a:r>
              <a:rPr lang="en-US" sz="1200" kern="1200" dirty="0" smtClean="0">
                <a:solidFill>
                  <a:schemeClr val="tx1"/>
                </a:solidFill>
                <a:latin typeface="+mn-lt"/>
                <a:ea typeface="+mn-ea"/>
                <a:cs typeface="+mn-cs"/>
              </a:rPr>
              <a:t>No</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Do those machines make them a robot?</a:t>
            </a:r>
          </a:p>
          <a:p>
            <a:pPr marL="1085850" lvl="2" indent="-171450">
              <a:buFont typeface="Arial" charset="0"/>
              <a:buChar char="•"/>
            </a:pPr>
            <a:r>
              <a:rPr lang="en-US" sz="1200" kern="1200" dirty="0" smtClean="0">
                <a:solidFill>
                  <a:schemeClr val="tx1"/>
                </a:solidFill>
                <a:latin typeface="+mn-lt"/>
                <a:ea typeface="+mn-ea"/>
                <a:cs typeface="+mn-cs"/>
              </a:rPr>
              <a:t>No</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Why do you have diabetes? </a:t>
            </a:r>
          </a:p>
          <a:p>
            <a:pPr marL="1085850" lvl="2" indent="-171450">
              <a:buFont typeface="Arial" charset="0"/>
              <a:buChar char="•"/>
            </a:pPr>
            <a:r>
              <a:rPr lang="en-US" sz="1200" kern="1200" dirty="0" smtClean="0">
                <a:solidFill>
                  <a:schemeClr val="tx1"/>
                </a:solidFill>
                <a:latin typeface="+mn-lt"/>
                <a:ea typeface="+mn-ea"/>
                <a:cs typeface="+mn-cs"/>
              </a:rPr>
              <a:t>Doctors and Scientists</a:t>
            </a:r>
            <a:r>
              <a:rPr lang="en-US" sz="1200" kern="1200" baseline="0" dirty="0" smtClean="0">
                <a:solidFill>
                  <a:schemeClr val="tx1"/>
                </a:solidFill>
                <a:latin typeface="+mn-lt"/>
                <a:ea typeface="+mn-ea"/>
                <a:cs typeface="+mn-cs"/>
              </a:rPr>
              <a:t> aren’t exactly sure why people get T1D, but they are studying this right now!</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Can you die from Diabetes?</a:t>
            </a:r>
          </a:p>
          <a:p>
            <a:pPr marL="1085850" lvl="2" indent="-171450">
              <a:buFont typeface="Arial" charset="0"/>
              <a:buChar char="•"/>
            </a:pPr>
            <a:r>
              <a:rPr lang="en-US" sz="1200" kern="1200" dirty="0" smtClean="0">
                <a:solidFill>
                  <a:schemeClr val="tx1"/>
                </a:solidFill>
                <a:latin typeface="+mn-lt"/>
                <a:ea typeface="+mn-ea"/>
                <a:cs typeface="+mn-cs"/>
              </a:rPr>
              <a:t>No, but if you don’t take care of yourself and your blood</a:t>
            </a:r>
            <a:r>
              <a:rPr lang="en-US" sz="1200" kern="1200" baseline="0" dirty="0" smtClean="0">
                <a:solidFill>
                  <a:schemeClr val="tx1"/>
                </a:solidFill>
                <a:latin typeface="+mn-lt"/>
                <a:ea typeface="+mn-ea"/>
                <a:cs typeface="+mn-cs"/>
              </a:rPr>
              <a:t> sugar levels, you can have complications that make life a lot harder. You can also die from blood sugars that are too high for too long – your body goes into something called Diabetic Ketoacidosis, or DKA, which is very dangerous and in extreme cases can lead to death. As long as I do a good job taking care of myself though, I will live a long and happy life!</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Do finger checks or needles hurt?</a:t>
            </a:r>
          </a:p>
          <a:p>
            <a:pPr marL="1085850" lvl="2" indent="-171450">
              <a:buFont typeface="Arial" charset="0"/>
              <a:buChar char="•"/>
            </a:pPr>
            <a:r>
              <a:rPr lang="en-US" sz="1200" kern="1200" dirty="0" smtClean="0">
                <a:solidFill>
                  <a:schemeClr val="tx1"/>
                </a:solidFill>
                <a:latin typeface="+mn-lt"/>
                <a:ea typeface="+mn-ea"/>
                <a:cs typeface="+mn-cs"/>
              </a:rPr>
              <a:t>Personal answer</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Do you get scared poking yourself?</a:t>
            </a:r>
          </a:p>
          <a:p>
            <a:pPr marL="1085850" lvl="2" indent="-171450">
              <a:buFont typeface="Arial" charset="0"/>
              <a:buChar char="•"/>
            </a:pPr>
            <a:r>
              <a:rPr lang="en-US" sz="1200" kern="1200" dirty="0" smtClean="0">
                <a:solidFill>
                  <a:schemeClr val="tx1"/>
                </a:solidFill>
                <a:latin typeface="+mn-lt"/>
                <a:ea typeface="+mn-ea"/>
                <a:cs typeface="+mn-cs"/>
              </a:rPr>
              <a:t>Personal answer</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Will you run out of blood from checking your fingers?</a:t>
            </a:r>
          </a:p>
          <a:p>
            <a:pPr marL="1085850" lvl="2" indent="-171450">
              <a:buFont typeface="Arial" charset="0"/>
              <a:buChar char="•"/>
            </a:pPr>
            <a:r>
              <a:rPr lang="en-US" sz="1200" kern="1200" dirty="0" smtClean="0">
                <a:solidFill>
                  <a:schemeClr val="tx1"/>
                </a:solidFill>
                <a:latin typeface="+mn-lt"/>
                <a:ea typeface="+mn-ea"/>
                <a:cs typeface="+mn-cs"/>
              </a:rPr>
              <a:t>No</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Why can’t insulin be taken by mouth?</a:t>
            </a:r>
          </a:p>
          <a:p>
            <a:pPr marL="1085850" lvl="2" indent="-171450">
              <a:buFont typeface="Arial" charset="0"/>
              <a:buChar char="•"/>
            </a:pPr>
            <a:r>
              <a:rPr lang="en-US" sz="1200" kern="1200" dirty="0" smtClean="0">
                <a:solidFill>
                  <a:schemeClr val="tx1"/>
                </a:solidFill>
                <a:latin typeface="+mn-lt"/>
                <a:ea typeface="+mn-ea"/>
                <a:cs typeface="+mn-cs"/>
              </a:rPr>
              <a:t>Needs to go into the bloodstream, not into your stomach</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Why do you have to eat a snack sometimes when others don’t get snacks?</a:t>
            </a:r>
          </a:p>
          <a:p>
            <a:pPr marL="1085850" lvl="2" indent="-171450">
              <a:buFont typeface="Arial" charset="0"/>
              <a:buChar char="•"/>
            </a:pPr>
            <a:r>
              <a:rPr lang="en-US" sz="1200" kern="1200" dirty="0" smtClean="0">
                <a:solidFill>
                  <a:schemeClr val="tx1"/>
                </a:solidFill>
                <a:latin typeface="+mn-lt"/>
                <a:ea typeface="+mn-ea"/>
                <a:cs typeface="+mn-cs"/>
              </a:rPr>
              <a:t>When</a:t>
            </a:r>
            <a:r>
              <a:rPr lang="en-US" sz="1200" kern="1200" baseline="0" dirty="0" smtClean="0">
                <a:solidFill>
                  <a:schemeClr val="tx1"/>
                </a:solidFill>
                <a:latin typeface="+mn-lt"/>
                <a:ea typeface="+mn-ea"/>
                <a:cs typeface="+mn-cs"/>
              </a:rPr>
              <a:t> my blood glucose is low, it means my body is low on sugar, so I need to eat a snack to bring it back up to a normal level. Sometimes I don’t even want to drink a juice box of have candy, but I have to anyways!</a:t>
            </a:r>
          </a:p>
          <a:p>
            <a:pPr marL="1085850" lvl="2" indent="-171450">
              <a:buFont typeface="Arial" charset="0"/>
              <a:buChar char="•"/>
            </a:pPr>
            <a:endParaRPr lang="en-US" sz="1200" kern="1200" dirty="0" smtClean="0">
              <a:solidFill>
                <a:schemeClr val="tx1"/>
              </a:solidFill>
              <a:latin typeface="+mn-lt"/>
              <a:ea typeface="+mn-ea"/>
              <a:cs typeface="+mn-cs"/>
            </a:endParaRPr>
          </a:p>
          <a:p>
            <a:pPr marL="628650" lvl="1" indent="-171450">
              <a:buFont typeface="Arial" charset="0"/>
              <a:buChar char="•"/>
            </a:pPr>
            <a:r>
              <a:rPr lang="en-US" sz="1200" kern="1200" dirty="0" smtClean="0">
                <a:solidFill>
                  <a:schemeClr val="tx1"/>
                </a:solidFill>
                <a:latin typeface="+mn-lt"/>
                <a:ea typeface="+mn-ea"/>
                <a:cs typeface="+mn-cs"/>
              </a:rPr>
              <a:t>My cat/dog/grandma has diabetes, is that the same?</a:t>
            </a:r>
          </a:p>
          <a:p>
            <a:pPr marL="1085850" lvl="2" indent="-171450">
              <a:buFont typeface="Arial" charset="0"/>
              <a:buChar char="•"/>
            </a:pPr>
            <a:r>
              <a:rPr lang="en-US" kern="1200" dirty="0" smtClean="0">
                <a:solidFill>
                  <a:schemeClr val="tx1"/>
                </a:solidFill>
                <a:latin typeface="+mn-lt"/>
                <a:ea typeface="+mn-ea"/>
                <a:cs typeface="+mn-cs"/>
              </a:rPr>
              <a:t>No, diabetes</a:t>
            </a:r>
            <a:r>
              <a:rPr lang="en-US" kern="1200" baseline="0" dirty="0" smtClean="0">
                <a:solidFill>
                  <a:schemeClr val="tx1"/>
                </a:solidFill>
                <a:latin typeface="+mn-lt"/>
                <a:ea typeface="+mn-ea"/>
                <a:cs typeface="+mn-cs"/>
              </a:rPr>
              <a:t> in animals is different and requires a different kind of </a:t>
            </a:r>
            <a:r>
              <a:rPr lang="en-US" kern="1200" baseline="0" dirty="0" smtClean="0">
                <a:solidFill>
                  <a:schemeClr val="tx1"/>
                </a:solidFill>
                <a:latin typeface="+mn-lt"/>
                <a:ea typeface="+mn-ea"/>
                <a:cs typeface="+mn-cs"/>
              </a:rPr>
              <a:t>maintenance</a:t>
            </a:r>
            <a:endParaRPr lang="en-US" kern="1200" dirty="0" smtClean="0">
              <a:solidFill>
                <a:schemeClr val="tx1"/>
              </a:solidFill>
              <a:latin typeface="+mn-lt"/>
              <a:ea typeface="+mn-ea"/>
              <a:cs typeface="+mn-cs"/>
            </a:endParaRPr>
          </a:p>
          <a:p>
            <a:pPr marL="1085850" lvl="2" indent="-171450">
              <a:buFont typeface="Arial" charset="0"/>
              <a:buChar char="•"/>
            </a:pPr>
            <a:r>
              <a:rPr lang="en-US" kern="1200" dirty="0" smtClean="0">
                <a:solidFill>
                  <a:schemeClr val="tx1"/>
                </a:solidFill>
                <a:latin typeface="+mn-lt"/>
                <a:ea typeface="+mn-ea"/>
                <a:cs typeface="+mn-cs"/>
              </a:rPr>
              <a:t>Older</a:t>
            </a:r>
            <a:r>
              <a:rPr lang="en-US" kern="1200" baseline="0" dirty="0" smtClean="0">
                <a:solidFill>
                  <a:schemeClr val="tx1"/>
                </a:solidFill>
                <a:latin typeface="+mn-lt"/>
                <a:ea typeface="+mn-ea"/>
                <a:cs typeface="+mn-cs"/>
              </a:rPr>
              <a:t> people usually have Type 2 diabetes, but can also have Type 1.</a:t>
            </a:r>
          </a:p>
          <a:p>
            <a:pPr marL="1085850" lvl="2"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21</a:t>
            </a:fld>
            <a:endParaRPr lang="en-US" dirty="0"/>
          </a:p>
        </p:txBody>
      </p:sp>
    </p:spTree>
    <p:extLst>
      <p:ext uri="{BB962C8B-B14F-4D97-AF65-F5344CB8AC3E}">
        <p14:creationId xmlns:p14="http://schemas.microsoft.com/office/powerpoint/2010/main" val="208769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There are two main types of diabetes, Type 1 and Type 2.</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About 1 in 10 people with diabetes has Type 1, like me! (Or, like my child, sibling, etc. depending on presenter)</a:t>
            </a:r>
          </a:p>
          <a:p>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3</a:t>
            </a:fld>
            <a:endParaRPr lang="en-US" dirty="0"/>
          </a:p>
        </p:txBody>
      </p:sp>
    </p:spTree>
    <p:extLst>
      <p:ext uri="{BB962C8B-B14F-4D97-AF65-F5344CB8AC3E}">
        <p14:creationId xmlns:p14="http://schemas.microsoft.com/office/powerpoint/2010/main" val="117412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What is Type 1 diabetes, also known as T1D?</a:t>
            </a:r>
          </a:p>
          <a:p>
            <a:pPr marL="0"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An autoimmune disease</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This is when the body attacks the healthy cells in one part of your body, in this case, the body attacked the healthy insulin-producing cells in the pancreas </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Because the body destroys the healthy cells, the pancreas stops producing insulin, a hormone that is needed to control glucose in the bloodstream.</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People with T1D must inject themselves with insulin and monitor their blood sugar (also known as blood glucose or BG)</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There is currently no cure for Type 1 diabetes.</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Researchers and scientists are working on it though!</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It is </a:t>
            </a:r>
            <a:r>
              <a:rPr lang="en-US" sz="1200" b="0" i="0" u="sng" strike="noStrike" kern="1200" dirty="0" smtClean="0">
                <a:solidFill>
                  <a:schemeClr val="tx1"/>
                </a:solidFill>
                <a:effectLst/>
                <a:latin typeface="+mn-lt"/>
                <a:ea typeface="+mn-ea"/>
                <a:cs typeface="+mn-cs"/>
              </a:rPr>
              <a:t>not</a:t>
            </a:r>
            <a:r>
              <a:rPr lang="en-US" sz="1200" b="0" i="0" u="none" strike="noStrike" kern="1200" dirty="0" smtClean="0">
                <a:solidFill>
                  <a:schemeClr val="tx1"/>
                </a:solidFill>
                <a:effectLst/>
                <a:latin typeface="+mn-lt"/>
                <a:ea typeface="+mn-ea"/>
                <a:cs typeface="+mn-cs"/>
              </a:rPr>
              <a:t> preventable.</a:t>
            </a:r>
          </a:p>
          <a:p>
            <a:pPr marL="0"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It is </a:t>
            </a:r>
            <a:r>
              <a:rPr lang="en-US" sz="1200" b="0" i="0" u="sng" strike="noStrike" kern="1200" dirty="0" smtClean="0">
                <a:solidFill>
                  <a:schemeClr val="tx1"/>
                </a:solidFill>
                <a:effectLst/>
                <a:latin typeface="+mn-lt"/>
                <a:ea typeface="+mn-ea"/>
                <a:cs typeface="+mn-cs"/>
              </a:rPr>
              <a:t>not</a:t>
            </a:r>
            <a:r>
              <a:rPr lang="en-US" sz="1200" b="0" i="0" u="none" strike="noStrike" kern="1200" dirty="0" smtClean="0">
                <a:solidFill>
                  <a:schemeClr val="tx1"/>
                </a:solidFill>
                <a:effectLst/>
                <a:latin typeface="+mn-lt"/>
                <a:ea typeface="+mn-ea"/>
                <a:cs typeface="+mn-cs"/>
              </a:rPr>
              <a:t> a lifestyle disease.</a:t>
            </a:r>
          </a:p>
          <a:p>
            <a:pPr marL="0"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T1D is a full time balancing act, as T1Ds must monitor their blood sugar and give insulin accordingly. It may sound simple, but it sure isn’t!</a:t>
            </a:r>
          </a:p>
        </p:txBody>
      </p:sp>
      <p:sp>
        <p:nvSpPr>
          <p:cNvPr id="4" name="Slide Number Placeholder 3"/>
          <p:cNvSpPr>
            <a:spLocks noGrp="1"/>
          </p:cNvSpPr>
          <p:nvPr>
            <p:ph type="sldNum" sz="quarter" idx="10"/>
          </p:nvPr>
        </p:nvSpPr>
        <p:spPr/>
        <p:txBody>
          <a:bodyPr/>
          <a:lstStyle/>
          <a:p>
            <a:fld id="{D91B1892-306F-A64B-9A1F-1A6A519B00FD}" type="slidenum">
              <a:rPr lang="en-US" smtClean="0"/>
              <a:t>4</a:t>
            </a:fld>
            <a:endParaRPr lang="en-US" dirty="0"/>
          </a:p>
        </p:txBody>
      </p:sp>
    </p:spTree>
    <p:extLst>
      <p:ext uri="{BB962C8B-B14F-4D97-AF65-F5344CB8AC3E}">
        <p14:creationId xmlns:p14="http://schemas.microsoft.com/office/powerpoint/2010/main" val="148704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What is Type 1 and what is Type 2?</a:t>
            </a:r>
          </a:p>
          <a:p>
            <a:pPr marL="0"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In Type 1 diabetes, the body doesn’t make insulin. </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In Type 2, the pancreas often still produces insulin, but the body can’t properly use it.</a:t>
            </a:r>
            <a:r>
              <a:rPr lang="en-US" b="0" dirty="0" smtClean="0">
                <a:effectLst/>
              </a:rPr>
              <a:t/>
            </a:r>
            <a:br>
              <a:rPr lang="en-US" b="0" dirty="0" smtClean="0">
                <a:effectLst/>
              </a:rPr>
            </a:b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Type 1 diabetics must inject themselves with insulin in order to live. </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Type 2 diabetes is managed through diet (food), exercise, oral medication, and </a:t>
            </a:r>
            <a:r>
              <a:rPr lang="en-US" sz="1200" b="0" i="1" u="none" strike="noStrike" kern="1200" dirty="0" smtClean="0">
                <a:solidFill>
                  <a:schemeClr val="tx1"/>
                </a:solidFill>
                <a:effectLst/>
                <a:latin typeface="+mn-lt"/>
                <a:ea typeface="+mn-ea"/>
                <a:cs typeface="+mn-cs"/>
              </a:rPr>
              <a:t>sometimes</a:t>
            </a:r>
            <a:r>
              <a:rPr lang="en-US" sz="1200" b="0" i="0" u="none" strike="noStrike" kern="1200" dirty="0" smtClean="0">
                <a:solidFill>
                  <a:schemeClr val="tx1"/>
                </a:solidFill>
                <a:effectLst/>
                <a:latin typeface="+mn-lt"/>
                <a:ea typeface="+mn-ea"/>
                <a:cs typeface="+mn-cs"/>
              </a:rPr>
              <a:t> insulin.</a:t>
            </a:r>
            <a:r>
              <a:rPr lang="en-US" b="0" dirty="0" smtClean="0">
                <a:effectLst/>
              </a:rPr>
              <a:t/>
            </a:r>
            <a:br>
              <a:rPr lang="en-US" b="0" dirty="0" smtClean="0">
                <a:effectLst/>
              </a:rPr>
            </a:b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Type 1 diabetes is an autoimmune disorder, and is not related to diet (food) or exercise.</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Type 2 diabetes is influenced by diet (food), exercise, and genetics.</a:t>
            </a:r>
            <a:r>
              <a:rPr lang="en-US" b="0" dirty="0" smtClean="0">
                <a:effectLst/>
              </a:rPr>
              <a:t/>
            </a:r>
            <a:br>
              <a:rPr lang="en-US" b="0" dirty="0" smtClean="0">
                <a:effectLst/>
              </a:rPr>
            </a:br>
            <a:endParaRPr lang="en-US" b="0" dirty="0" smtClean="0">
              <a:effectLst/>
            </a:endParaRP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T1D can be diagnosed at any age, but 50% - half the diagnosis! - are in kids.</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Type 2 diabetes can also be diagnosed at any age.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1B1892-306F-A64B-9A1F-1A6A519B00FD}" type="slidenum">
              <a:rPr lang="en-US" smtClean="0"/>
              <a:t>5</a:t>
            </a:fld>
            <a:endParaRPr lang="en-US" dirty="0"/>
          </a:p>
        </p:txBody>
      </p:sp>
    </p:spTree>
    <p:extLst>
      <p:ext uri="{BB962C8B-B14F-4D97-AF65-F5344CB8AC3E}">
        <p14:creationId xmlns:p14="http://schemas.microsoft.com/office/powerpoint/2010/main" val="71089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You might not notice diabetes sometimes.</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In fact, some of you probably didn’t even know I had Type 1 diabetes before this!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6</a:t>
            </a:fld>
            <a:endParaRPr lang="en-US" dirty="0"/>
          </a:p>
        </p:txBody>
      </p:sp>
    </p:spTree>
    <p:extLst>
      <p:ext uri="{BB962C8B-B14F-4D97-AF65-F5344CB8AC3E}">
        <p14:creationId xmlns:p14="http://schemas.microsoft.com/office/powerpoint/2010/main" val="151047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Type 1 can be an invisible disease.</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We look fine on the outside, but on the inside our bodies work just a little bit differently. </a:t>
            </a: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Because our bodies work a little different, we have a lot of stuff to do!</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1B1892-306F-A64B-9A1F-1A6A519B00FD}" type="slidenum">
              <a:rPr lang="en-US" smtClean="0"/>
              <a:t>7</a:t>
            </a:fld>
            <a:endParaRPr lang="en-US" dirty="0"/>
          </a:p>
        </p:txBody>
      </p:sp>
    </p:spTree>
    <p:extLst>
      <p:ext uri="{BB962C8B-B14F-4D97-AF65-F5344CB8AC3E}">
        <p14:creationId xmlns:p14="http://schemas.microsoft.com/office/powerpoint/2010/main" val="310350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smtClean="0">
                <a:solidFill>
                  <a:schemeClr val="tx1"/>
                </a:solidFill>
                <a:effectLst/>
                <a:latin typeface="+mn-lt"/>
                <a:ea typeface="+mn-ea"/>
                <a:cs typeface="+mn-cs"/>
              </a:rPr>
              <a:t>What extra stuff do I have to do? Well, when I get up in the morning here is what I have to do…</a:t>
            </a: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8</a:t>
            </a:fld>
            <a:endParaRPr lang="en-US" dirty="0"/>
          </a:p>
        </p:txBody>
      </p:sp>
    </p:spTree>
    <p:extLst>
      <p:ext uri="{BB962C8B-B14F-4D97-AF65-F5344CB8AC3E}">
        <p14:creationId xmlns:p14="http://schemas.microsoft.com/office/powerpoint/2010/main" val="186443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First, I have to check and see how I’m feeling!</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Am I tired because my blood sugar was low all night, so I had to stay awake and eat sugar?</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Do I feel sick because my blood sugar has been high all night?</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What is my BG right now, is it high or low?</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Is my insulin pump still connected?</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Second, I have to test my blood sugar and correct accordingly.</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I might also have to check for ketones if I have been running high.</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Third, before breakfast, I have to calculate all my carbs and figure out how much insulin to give myself (or have my parents help give to me) </a:t>
            </a:r>
          </a:p>
          <a:p>
            <a:pPr marL="628650" lvl="1" indent="-171450" rtl="0" fontAlgn="base">
              <a:buFont typeface="Arial" charset="0"/>
              <a:buChar char="•"/>
            </a:pPr>
            <a:r>
              <a:rPr lang="en-US" sz="1200" b="0" i="0" u="none" strike="noStrike" kern="1200" dirty="0" smtClean="0">
                <a:solidFill>
                  <a:schemeClr val="tx1"/>
                </a:solidFill>
                <a:effectLst/>
                <a:latin typeface="+mn-lt"/>
                <a:ea typeface="+mn-ea"/>
                <a:cs typeface="+mn-cs"/>
              </a:rPr>
              <a:t>Hey, it’s great practice for my math class, right? </a:t>
            </a:r>
            <a:r>
              <a:rPr lang="en-US" sz="1200" b="0" i="0" u="none" strike="noStrike" kern="1200" dirty="0" err="1" smtClean="0">
                <a:solidFill>
                  <a:schemeClr val="tx1"/>
                </a:solidFill>
                <a:effectLst/>
                <a:latin typeface="+mn-lt"/>
                <a:ea typeface="+mn-ea"/>
                <a:cs typeface="+mn-cs"/>
              </a:rPr>
              <a:t>Haha</a:t>
            </a:r>
            <a:r>
              <a:rPr lang="en-US" sz="1200" b="0" i="0" u="none" strike="noStrike" kern="1200" dirty="0" smtClean="0">
                <a:solidFill>
                  <a:schemeClr val="tx1"/>
                </a:solidFill>
                <a:effectLst/>
                <a:latin typeface="+mn-lt"/>
                <a:ea typeface="+mn-ea"/>
                <a:cs typeface="+mn-cs"/>
              </a:rPr>
              <a:t>!</a:t>
            </a:r>
          </a:p>
          <a:p>
            <a:pPr marL="457200" lvl="1" indent="0" rtl="0" fontAlgn="base">
              <a:buFont typeface="Arial" charset="0"/>
              <a:buNone/>
            </a:pPr>
            <a:endParaRPr lang="en-US" sz="1200" b="0" i="0" u="none" strike="noStrike" kern="1200" dirty="0" smtClean="0">
              <a:solidFill>
                <a:schemeClr val="tx1"/>
              </a:solidFill>
              <a:effectLst/>
              <a:latin typeface="+mn-lt"/>
              <a:ea typeface="+mn-ea"/>
              <a:cs typeface="+mn-cs"/>
            </a:endParaRPr>
          </a:p>
          <a:p>
            <a:pPr marL="171450" indent="-171450" rtl="0" fontAlgn="base">
              <a:buFont typeface="Arial" charset="0"/>
              <a:buChar char="•"/>
            </a:pPr>
            <a:r>
              <a:rPr lang="en-US" sz="1200" b="0" i="0" u="none" strike="noStrike" kern="1200" dirty="0" smtClean="0">
                <a:solidFill>
                  <a:schemeClr val="tx1"/>
                </a:solidFill>
                <a:effectLst/>
                <a:latin typeface="+mn-lt"/>
                <a:ea typeface="+mn-ea"/>
                <a:cs typeface="+mn-cs"/>
              </a:rPr>
              <a:t>Before I head out the door for school, I have to check my blood sugar again. If it’s low, I need a snack and can’t get on the bus or drive until it goes up.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b="0" i="0" u="none" strike="noStrike"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smtClean="0">
                <a:solidFill>
                  <a:schemeClr val="tx1"/>
                </a:solidFill>
                <a:effectLst/>
                <a:latin typeface="+mn-lt"/>
                <a:ea typeface="+mn-ea"/>
                <a:cs typeface="+mn-cs"/>
              </a:rPr>
              <a:t>Plus I have a ton of supplies! So I need to check and make sure I have them all with me.</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D91B1892-306F-A64B-9A1F-1A6A519B00FD}" type="slidenum">
              <a:rPr lang="en-US" smtClean="0"/>
              <a:t>9</a:t>
            </a:fld>
            <a:endParaRPr lang="en-US" dirty="0"/>
          </a:p>
        </p:txBody>
      </p:sp>
    </p:spTree>
    <p:extLst>
      <p:ext uri="{BB962C8B-B14F-4D97-AF65-F5344CB8AC3E}">
        <p14:creationId xmlns:p14="http://schemas.microsoft.com/office/powerpoint/2010/main" val="136485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BA71D6-4912-2648-9D53-A163CC78EB1B}" type="datetimeFigureOut">
              <a:rPr lang="en-US" smtClean="0"/>
              <a:t>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02455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A71D6-4912-2648-9D53-A163CC78EB1B}" type="datetimeFigureOut">
              <a:rPr lang="en-US" smtClean="0"/>
              <a:t>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21101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A71D6-4912-2648-9D53-A163CC78EB1B}" type="datetimeFigureOut">
              <a:rPr lang="en-US" smtClean="0"/>
              <a:t>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17672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A71D6-4912-2648-9D53-A163CC78EB1B}" type="datetimeFigureOut">
              <a:rPr lang="en-US" smtClean="0"/>
              <a:t>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17090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BA71D6-4912-2648-9D53-A163CC78EB1B}" type="datetimeFigureOut">
              <a:rPr lang="en-US" smtClean="0"/>
              <a:t>2/16/17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144274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BA71D6-4912-2648-9D53-A163CC78EB1B}" type="datetimeFigureOut">
              <a:rPr lang="en-US" smtClean="0"/>
              <a:t>2/16/17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3107828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BA71D6-4912-2648-9D53-A163CC78EB1B}" type="datetimeFigureOut">
              <a:rPr lang="en-US" smtClean="0"/>
              <a:t>2/16/17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71706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BA71D6-4912-2648-9D53-A163CC78EB1B}" type="datetimeFigureOut">
              <a:rPr lang="en-US" smtClean="0"/>
              <a:t>2/16/17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146145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A71D6-4912-2648-9D53-A163CC78EB1B}" type="datetimeFigureOut">
              <a:rPr lang="en-US" smtClean="0"/>
              <a:t>2/16/17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264015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A71D6-4912-2648-9D53-A163CC78EB1B}" type="datetimeFigureOut">
              <a:rPr lang="en-US" smtClean="0"/>
              <a:t>2/16/17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62708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A71D6-4912-2648-9D53-A163CC78EB1B}" type="datetimeFigureOut">
              <a:rPr lang="en-US" smtClean="0"/>
              <a:t>2/16/17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15032-20BD-3D4B-A708-080356B92425}" type="slidenum">
              <a:rPr lang="en-US" smtClean="0"/>
              <a:t>‹#›</a:t>
            </a:fld>
            <a:endParaRPr lang="en-US" dirty="0"/>
          </a:p>
        </p:txBody>
      </p:sp>
    </p:spTree>
    <p:extLst>
      <p:ext uri="{BB962C8B-B14F-4D97-AF65-F5344CB8AC3E}">
        <p14:creationId xmlns:p14="http://schemas.microsoft.com/office/powerpoint/2010/main" val="1182219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FBA71D6-4912-2648-9D53-A163CC78EB1B}" type="datetimeFigureOut">
              <a:rPr lang="en-US" smtClean="0"/>
              <a:t>2/16/17</a:t>
            </a:fld>
            <a:endParaRPr lang="en-US" dirty="0"/>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5D15032-20BD-3D4B-A708-080356B92425}" type="slidenum">
              <a:rPr lang="en-US" smtClean="0"/>
              <a:t>‹#›</a:t>
            </a:fld>
            <a:endParaRPr lang="en-US" dirty="0"/>
          </a:p>
        </p:txBody>
      </p:sp>
    </p:spTree>
    <p:extLst>
      <p:ext uri="{BB962C8B-B14F-4D97-AF65-F5344CB8AC3E}">
        <p14:creationId xmlns:p14="http://schemas.microsoft.com/office/powerpoint/2010/main" val="1389931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IABETES-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2994" y="1331123"/>
            <a:ext cx="4185820" cy="1680366"/>
          </a:xfrm>
          <a:prstGeom prst="rect">
            <a:avLst/>
          </a:prstGeom>
        </p:spPr>
      </p:pic>
      <p:sp>
        <p:nvSpPr>
          <p:cNvPr id="4" name="TextBox 3"/>
          <p:cNvSpPr txBox="1"/>
          <p:nvPr/>
        </p:nvSpPr>
        <p:spPr>
          <a:xfrm>
            <a:off x="700303" y="3463594"/>
            <a:ext cx="7786422" cy="1158779"/>
          </a:xfrm>
          <a:prstGeom prst="rect">
            <a:avLst/>
          </a:prstGeom>
          <a:noFill/>
        </p:spPr>
        <p:txBody>
          <a:bodyPr wrap="square" rtlCol="0">
            <a:spAutoFit/>
          </a:bodyPr>
          <a:lstStyle/>
          <a:p>
            <a:pPr algn="ctr">
              <a:lnSpc>
                <a:spcPct val="130000"/>
              </a:lnSpc>
            </a:pPr>
            <a:r>
              <a:rPr lang="en-US" b="1" spc="300" dirty="0" smtClean="0">
                <a:solidFill>
                  <a:schemeClr val="bg1"/>
                </a:solidFill>
                <a:latin typeface="Arial"/>
                <a:cs typeface="Arial"/>
              </a:rPr>
              <a:t>A LOT OF PEOPLE HAVE HEARD OF DIABETES, </a:t>
            </a:r>
          </a:p>
          <a:p>
            <a:pPr algn="ctr">
              <a:lnSpc>
                <a:spcPct val="130000"/>
              </a:lnSpc>
            </a:pPr>
            <a:r>
              <a:rPr lang="en-US" b="1" spc="300" dirty="0" smtClean="0">
                <a:solidFill>
                  <a:schemeClr val="bg1"/>
                </a:solidFill>
                <a:latin typeface="Arial"/>
                <a:cs typeface="Arial"/>
              </a:rPr>
              <a:t>AND A LOT OF PEOPLE HAVE AN IDEA OF WHAT </a:t>
            </a:r>
          </a:p>
          <a:p>
            <a:pPr algn="ctr">
              <a:lnSpc>
                <a:spcPct val="130000"/>
              </a:lnSpc>
            </a:pPr>
            <a:r>
              <a:rPr lang="en-US" b="1" spc="300" dirty="0" smtClean="0">
                <a:solidFill>
                  <a:schemeClr val="bg1"/>
                </a:solidFill>
                <a:latin typeface="Arial"/>
                <a:cs typeface="Arial"/>
              </a:rPr>
              <a:t>THEY THINK IT IS.</a:t>
            </a:r>
            <a:endParaRPr lang="en-US" b="1" spc="300" dirty="0">
              <a:solidFill>
                <a:schemeClr val="bg1"/>
              </a:solidFill>
              <a:latin typeface="Arial"/>
              <a:cs typeface="Arial"/>
            </a:endParaRPr>
          </a:p>
        </p:txBody>
      </p:sp>
    </p:spTree>
    <p:extLst>
      <p:ext uri="{BB962C8B-B14F-4D97-AF65-F5344CB8AC3E}">
        <p14:creationId xmlns:p14="http://schemas.microsoft.com/office/powerpoint/2010/main" val="2904801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51"/>
            <a:ext cx="9144000" cy="5715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249813"/>
            <a:ext cx="9479182" cy="50067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67591" y="938633"/>
            <a:ext cx="4130936" cy="4997263"/>
          </a:xfrm>
          <a:prstGeom prst="rect">
            <a:avLst/>
          </a:prstGeom>
          <a:noFill/>
        </p:spPr>
        <p:txBody>
          <a:bodyPr wrap="square" rtlCol="0">
            <a:spAutoFit/>
          </a:bodyPr>
          <a:lstStyle/>
          <a:p>
            <a:pPr>
              <a:lnSpc>
                <a:spcPct val="120000"/>
              </a:lnSpc>
            </a:pPr>
            <a:r>
              <a:rPr lang="en-US" sz="1400" b="1" spc="300" dirty="0" smtClean="0">
                <a:solidFill>
                  <a:srgbClr val="FFFFFF"/>
                </a:solidFill>
                <a:latin typeface="Arial"/>
                <a:cs typeface="Arial"/>
              </a:rPr>
              <a:t>MY INSULIN PUMP, PENS, OR SYRINGES</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MY CGM RECEIVER OR A PHONE THAT IS CONNECTED</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MY BLOOD GLUCOSE METER</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A PRICKER TO TEST MY BG</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TEST STRIPS FOR MY METER</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ALCOHOL SWABS TO CLEAN MY FINGERS BEFORE TESTING</a:t>
            </a:r>
            <a:endParaRPr lang="en-US" sz="1400" b="1" spc="300" dirty="0">
              <a:solidFill>
                <a:srgbClr val="FFFFFF"/>
              </a:solidFill>
              <a:latin typeface="Arial"/>
              <a:cs typeface="Arial"/>
            </a:endParaRP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EXTRA NEEDLES FOR THE PRICKER</a:t>
            </a:r>
          </a:p>
          <a:p>
            <a:pPr>
              <a:lnSpc>
                <a:spcPct val="120000"/>
              </a:lnSpc>
            </a:pPr>
            <a:endParaRPr lang="en-US" sz="1400" b="1" spc="300" dirty="0" smtClean="0">
              <a:solidFill>
                <a:srgbClr val="FFFFFF"/>
              </a:solidFill>
              <a:latin typeface="Arial"/>
              <a:cs typeface="Arial"/>
            </a:endParaRPr>
          </a:p>
          <a:p>
            <a:pPr>
              <a:lnSpc>
                <a:spcPct val="120000"/>
              </a:lnSpc>
            </a:pPr>
            <a:endParaRPr lang="en-US" sz="1400" b="1" spc="300" dirty="0" smtClean="0">
              <a:solidFill>
                <a:srgbClr val="FFFFFF"/>
              </a:solidFill>
              <a:latin typeface="Arial"/>
              <a:cs typeface="Arial"/>
            </a:endParaRPr>
          </a:p>
        </p:txBody>
      </p:sp>
      <p:sp>
        <p:nvSpPr>
          <p:cNvPr id="8" name="TextBox 7"/>
          <p:cNvSpPr txBox="1"/>
          <p:nvPr/>
        </p:nvSpPr>
        <p:spPr>
          <a:xfrm>
            <a:off x="167629" y="325225"/>
            <a:ext cx="9141025" cy="369332"/>
          </a:xfrm>
          <a:prstGeom prst="rect">
            <a:avLst/>
          </a:prstGeom>
          <a:noFill/>
        </p:spPr>
        <p:txBody>
          <a:bodyPr wrap="square" rtlCol="0">
            <a:spAutoFit/>
          </a:bodyPr>
          <a:lstStyle/>
          <a:p>
            <a:r>
              <a:rPr lang="en-US" b="1" spc="300" dirty="0" smtClean="0">
                <a:latin typeface="Arial"/>
                <a:cs typeface="Arial"/>
              </a:rPr>
              <a:t>THE SUPPLIES I HAVE TO BRING TO SCHOOL CAN INCLUDE:</a:t>
            </a:r>
            <a:endParaRPr lang="en-US" b="1" spc="300" dirty="0">
              <a:latin typeface="Arial"/>
              <a:cs typeface="Arial"/>
            </a:endParaRPr>
          </a:p>
        </p:txBody>
      </p:sp>
      <p:sp>
        <p:nvSpPr>
          <p:cNvPr id="9" name="TextBox 8"/>
          <p:cNvSpPr txBox="1"/>
          <p:nvPr/>
        </p:nvSpPr>
        <p:spPr>
          <a:xfrm>
            <a:off x="4901338" y="915114"/>
            <a:ext cx="4076543" cy="4480200"/>
          </a:xfrm>
          <a:prstGeom prst="rect">
            <a:avLst/>
          </a:prstGeom>
          <a:noFill/>
        </p:spPr>
        <p:txBody>
          <a:bodyPr wrap="square" rtlCol="0">
            <a:spAutoFit/>
          </a:bodyPr>
          <a:lstStyle/>
          <a:p>
            <a:pPr>
              <a:lnSpc>
                <a:spcPct val="120000"/>
              </a:lnSpc>
            </a:pPr>
            <a:r>
              <a:rPr lang="en-US" sz="1400" b="1" spc="300" dirty="0" smtClean="0">
                <a:solidFill>
                  <a:srgbClr val="FFFFFF"/>
                </a:solidFill>
                <a:latin typeface="Arial"/>
                <a:cs typeface="Arial"/>
              </a:rPr>
              <a:t>EXTRA BATTERIES AND/OR A CHARGER FOR MY METER/ PUMP/ CGM</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EXTRA PUMP SITES IN CASE ONE RIPS OUT ACCIDENTLY OR STOPS WORKING</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GLUCOSE TABLETS, CANDY OR JUICE IN CASE MY BG IS LOW</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AN EMERGENCY GLUCAGON IN CASE I PASS OUT FROM A LOW BG</a:t>
            </a:r>
          </a:p>
          <a:p>
            <a:pPr>
              <a:lnSpc>
                <a:spcPct val="120000"/>
              </a:lnSpc>
            </a:pPr>
            <a:endParaRPr lang="en-US" sz="1400" b="1" spc="300" dirty="0" smtClean="0">
              <a:solidFill>
                <a:srgbClr val="FFFFFF"/>
              </a:solidFill>
              <a:latin typeface="Arial"/>
              <a:cs typeface="Arial"/>
            </a:endParaRPr>
          </a:p>
          <a:p>
            <a:pPr>
              <a:lnSpc>
                <a:spcPct val="120000"/>
              </a:lnSpc>
            </a:pPr>
            <a:r>
              <a:rPr lang="en-US" sz="1400" b="1" spc="300" dirty="0" smtClean="0">
                <a:solidFill>
                  <a:srgbClr val="FFFFFF"/>
                </a:solidFill>
                <a:latin typeface="Arial"/>
                <a:cs typeface="Arial"/>
              </a:rPr>
              <a:t>A MEDICAL ID TAG OF SOME KIND</a:t>
            </a:r>
            <a:endParaRPr lang="en-US" sz="1400" b="1" spc="300" dirty="0">
              <a:solidFill>
                <a:srgbClr val="FFFFFF"/>
              </a:solidFill>
              <a:latin typeface="Arial"/>
              <a:cs typeface="Arial"/>
            </a:endParaRPr>
          </a:p>
        </p:txBody>
      </p:sp>
    </p:spTree>
    <p:extLst>
      <p:ext uri="{BB962C8B-B14F-4D97-AF65-F5344CB8AC3E}">
        <p14:creationId xmlns:p14="http://schemas.microsoft.com/office/powerpoint/2010/main" val="3171044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062" y="3866791"/>
            <a:ext cx="7605008" cy="615553"/>
          </a:xfrm>
          <a:prstGeom prst="rect">
            <a:avLst/>
          </a:prstGeom>
          <a:noFill/>
        </p:spPr>
        <p:txBody>
          <a:bodyPr wrap="square" rtlCol="0">
            <a:spAutoFit/>
          </a:bodyPr>
          <a:lstStyle/>
          <a:p>
            <a:pPr algn="ctr">
              <a:lnSpc>
                <a:spcPct val="150000"/>
              </a:lnSpc>
            </a:pPr>
            <a:r>
              <a:rPr lang="en-US" sz="2400" b="1" spc="300" dirty="0" smtClean="0">
                <a:solidFill>
                  <a:srgbClr val="000000"/>
                </a:solidFill>
                <a:latin typeface="Arial"/>
                <a:cs typeface="Arial"/>
              </a:rPr>
              <a:t>PLUS ALL THE REGULAR STUFF.</a:t>
            </a:r>
            <a:endParaRPr lang="en-US" sz="2400" b="1" spc="300" dirty="0">
              <a:solidFill>
                <a:srgbClr val="000000"/>
              </a:solidFill>
              <a:latin typeface="Arial"/>
              <a:cs typeface="Arial"/>
            </a:endParaRPr>
          </a:p>
        </p:txBody>
      </p:sp>
      <p:pic>
        <p:nvPicPr>
          <p:cNvPr id="5" name="Picture 4" descr="backpac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425" y="1462430"/>
            <a:ext cx="2982378" cy="2140186"/>
          </a:xfrm>
          <a:prstGeom prst="rect">
            <a:avLst/>
          </a:prstGeom>
        </p:spPr>
      </p:pic>
      <p:pic>
        <p:nvPicPr>
          <p:cNvPr id="6" name="Picture 5" descr="luncbo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116" y="1403668"/>
            <a:ext cx="2539608" cy="2187222"/>
          </a:xfrm>
          <a:prstGeom prst="rect">
            <a:avLst/>
          </a:prstGeom>
        </p:spPr>
      </p:pic>
      <p:pic>
        <p:nvPicPr>
          <p:cNvPr id="7" name="Picture 6" descr="homewor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9494" y="1667843"/>
            <a:ext cx="3401230" cy="2198948"/>
          </a:xfrm>
          <a:prstGeom prst="rect">
            <a:avLst/>
          </a:prstGeom>
        </p:spPr>
      </p:pic>
    </p:spTree>
    <p:extLst>
      <p:ext uri="{BB962C8B-B14F-4D97-AF65-F5344CB8AC3E}">
        <p14:creationId xmlns:p14="http://schemas.microsoft.com/office/powerpoint/2010/main" val="3171044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T1-SCHOOL-HENR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044" y="0"/>
            <a:ext cx="11430000" cy="5715000"/>
          </a:xfrm>
          <a:prstGeom prst="rect">
            <a:avLst/>
          </a:prstGeom>
        </p:spPr>
      </p:pic>
    </p:spTree>
    <p:extLst>
      <p:ext uri="{BB962C8B-B14F-4D97-AF65-F5344CB8AC3E}">
        <p14:creationId xmlns:p14="http://schemas.microsoft.com/office/powerpoint/2010/main" val="3171044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07282" y="1249385"/>
            <a:ext cx="4264445" cy="1331145"/>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707281" y="3037597"/>
            <a:ext cx="4264445" cy="96229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644053" y="4551977"/>
            <a:ext cx="4264445" cy="63240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704991" y="1302574"/>
            <a:ext cx="4648411" cy="3859518"/>
          </a:xfrm>
          <a:prstGeom prst="rect">
            <a:avLst/>
          </a:prstGeom>
          <a:noFill/>
        </p:spPr>
        <p:txBody>
          <a:bodyPr wrap="square" rtlCol="0">
            <a:spAutoFit/>
          </a:bodyPr>
          <a:lstStyle/>
          <a:p>
            <a:pPr>
              <a:lnSpc>
                <a:spcPct val="120000"/>
              </a:lnSpc>
            </a:pPr>
            <a:r>
              <a:rPr lang="en-US" sz="1200" b="1" spc="300" dirty="0" smtClean="0">
                <a:solidFill>
                  <a:srgbClr val="000000"/>
                </a:solidFill>
                <a:latin typeface="Arial"/>
                <a:cs typeface="Arial"/>
              </a:rPr>
              <a:t>BEFORE WE HAVE LUNCH OR A </a:t>
            </a:r>
          </a:p>
          <a:p>
            <a:pPr>
              <a:lnSpc>
                <a:spcPct val="120000"/>
              </a:lnSpc>
            </a:pPr>
            <a:r>
              <a:rPr lang="en-US" sz="1200" b="1" spc="300" dirty="0" smtClean="0">
                <a:solidFill>
                  <a:srgbClr val="000000"/>
                </a:solidFill>
                <a:latin typeface="Arial"/>
                <a:cs typeface="Arial"/>
              </a:rPr>
              <a:t>SNACK, I HAVE TO TEST MY BG AND </a:t>
            </a:r>
          </a:p>
          <a:p>
            <a:pPr>
              <a:lnSpc>
                <a:spcPct val="120000"/>
              </a:lnSpc>
            </a:pPr>
            <a:r>
              <a:rPr lang="en-US" sz="1200" b="1" spc="300" dirty="0" smtClean="0">
                <a:solidFill>
                  <a:srgbClr val="000000"/>
                </a:solidFill>
                <a:latin typeface="Arial"/>
                <a:cs typeface="Arial"/>
              </a:rPr>
              <a:t>CALCULATE THE AMOUNT OF CARBS</a:t>
            </a:r>
          </a:p>
          <a:p>
            <a:pPr>
              <a:lnSpc>
                <a:spcPct val="120000"/>
              </a:lnSpc>
            </a:pPr>
            <a:r>
              <a:rPr lang="en-US" sz="1200" b="1" spc="300" dirty="0" smtClean="0">
                <a:solidFill>
                  <a:srgbClr val="000000"/>
                </a:solidFill>
                <a:latin typeface="Arial"/>
                <a:cs typeface="Arial"/>
              </a:rPr>
              <a:t>IN THE FOOD, THEN CALCULATE </a:t>
            </a:r>
          </a:p>
          <a:p>
            <a:pPr>
              <a:lnSpc>
                <a:spcPct val="120000"/>
              </a:lnSpc>
            </a:pPr>
            <a:r>
              <a:rPr lang="en-US" sz="1200" b="1" spc="300" dirty="0" smtClean="0">
                <a:solidFill>
                  <a:srgbClr val="000000"/>
                </a:solidFill>
                <a:latin typeface="Arial"/>
                <a:cs typeface="Arial"/>
              </a:rPr>
              <a:t>HOW MUCH INSULIN TO GIVE MYSELF.</a:t>
            </a:r>
          </a:p>
          <a:p>
            <a:pPr>
              <a:lnSpc>
                <a:spcPct val="120000"/>
              </a:lnSpc>
            </a:pPr>
            <a:endParaRPr lang="en-US" sz="1200" b="1" spc="300" dirty="0" smtClean="0">
              <a:solidFill>
                <a:srgbClr val="000000"/>
              </a:solidFill>
              <a:latin typeface="Arial"/>
              <a:cs typeface="Arial"/>
            </a:endParaRPr>
          </a:p>
          <a:p>
            <a:pPr>
              <a:lnSpc>
                <a:spcPct val="120000"/>
              </a:lnSpc>
            </a:pPr>
            <a:endParaRPr lang="en-US" sz="1200" b="1" spc="300" dirty="0" smtClean="0">
              <a:solidFill>
                <a:srgbClr val="000000"/>
              </a:solidFill>
              <a:latin typeface="Arial"/>
              <a:cs typeface="Arial"/>
            </a:endParaRPr>
          </a:p>
          <a:p>
            <a:pPr>
              <a:lnSpc>
                <a:spcPct val="120000"/>
              </a:lnSpc>
            </a:pPr>
            <a:endParaRPr lang="en-US" sz="1200" b="1" spc="300" dirty="0" smtClean="0">
              <a:solidFill>
                <a:srgbClr val="000000"/>
              </a:solidFill>
              <a:latin typeface="Arial"/>
              <a:cs typeface="Arial"/>
            </a:endParaRPr>
          </a:p>
          <a:p>
            <a:pPr>
              <a:lnSpc>
                <a:spcPct val="120000"/>
              </a:lnSpc>
            </a:pPr>
            <a:r>
              <a:rPr lang="en-US" sz="1200" b="1" spc="300" dirty="0" smtClean="0">
                <a:solidFill>
                  <a:srgbClr val="000000"/>
                </a:solidFill>
                <a:latin typeface="Arial"/>
                <a:cs typeface="Arial"/>
              </a:rPr>
              <a:t>BEFORE SPORTS OR EXTRA – </a:t>
            </a:r>
          </a:p>
          <a:p>
            <a:pPr>
              <a:lnSpc>
                <a:spcPct val="120000"/>
              </a:lnSpc>
            </a:pPr>
            <a:r>
              <a:rPr lang="en-US" sz="1200" b="1" spc="300" dirty="0" smtClean="0">
                <a:solidFill>
                  <a:srgbClr val="000000"/>
                </a:solidFill>
                <a:latin typeface="Arial"/>
                <a:cs typeface="Arial"/>
              </a:rPr>
              <a:t>CURRICULAR ACTIVITIES AFTER</a:t>
            </a:r>
          </a:p>
          <a:p>
            <a:pPr>
              <a:lnSpc>
                <a:spcPct val="120000"/>
              </a:lnSpc>
            </a:pPr>
            <a:r>
              <a:rPr lang="en-US" sz="1200" b="1" spc="300" dirty="0" smtClean="0">
                <a:solidFill>
                  <a:srgbClr val="000000"/>
                </a:solidFill>
                <a:latin typeface="Arial"/>
                <a:cs typeface="Arial"/>
              </a:rPr>
              <a:t>SCHOOL, I NEED TO TEST MY BG.</a:t>
            </a:r>
          </a:p>
          <a:p>
            <a:pPr>
              <a:lnSpc>
                <a:spcPct val="120000"/>
              </a:lnSpc>
            </a:pPr>
            <a:endParaRPr lang="en-US" sz="1200" b="1" spc="300" dirty="0" smtClean="0">
              <a:solidFill>
                <a:srgbClr val="000000"/>
              </a:solidFill>
              <a:latin typeface="Arial"/>
              <a:cs typeface="Arial"/>
            </a:endParaRPr>
          </a:p>
          <a:p>
            <a:pPr>
              <a:lnSpc>
                <a:spcPct val="120000"/>
              </a:lnSpc>
            </a:pPr>
            <a:endParaRPr lang="en-US" sz="1200" b="1" spc="300" dirty="0" smtClean="0">
              <a:solidFill>
                <a:srgbClr val="000000"/>
              </a:solidFill>
              <a:latin typeface="Arial"/>
              <a:cs typeface="Arial"/>
            </a:endParaRPr>
          </a:p>
          <a:p>
            <a:pPr>
              <a:lnSpc>
                <a:spcPct val="120000"/>
              </a:lnSpc>
            </a:pPr>
            <a:endParaRPr lang="en-US" sz="1200" b="1" spc="300" dirty="0" smtClean="0">
              <a:solidFill>
                <a:srgbClr val="000000"/>
              </a:solidFill>
              <a:latin typeface="Arial"/>
              <a:cs typeface="Arial"/>
            </a:endParaRPr>
          </a:p>
          <a:p>
            <a:pPr>
              <a:lnSpc>
                <a:spcPct val="120000"/>
              </a:lnSpc>
            </a:pPr>
            <a:endParaRPr lang="en-US" sz="1200" b="1" spc="300" dirty="0">
              <a:solidFill>
                <a:srgbClr val="000000"/>
              </a:solidFill>
              <a:latin typeface="Arial"/>
              <a:cs typeface="Arial"/>
            </a:endParaRPr>
          </a:p>
          <a:p>
            <a:pPr>
              <a:lnSpc>
                <a:spcPct val="120000"/>
              </a:lnSpc>
            </a:pPr>
            <a:r>
              <a:rPr lang="en-US" sz="1200" b="1" spc="300" dirty="0" smtClean="0">
                <a:solidFill>
                  <a:srgbClr val="000000"/>
                </a:solidFill>
                <a:latin typeface="Arial"/>
                <a:cs typeface="Arial"/>
              </a:rPr>
              <a:t>BEFORE GOING HOME, I NEED</a:t>
            </a:r>
          </a:p>
          <a:p>
            <a:pPr>
              <a:lnSpc>
                <a:spcPct val="120000"/>
              </a:lnSpc>
            </a:pPr>
            <a:r>
              <a:rPr lang="en-US" sz="1200" b="1" spc="300" dirty="0" smtClean="0">
                <a:solidFill>
                  <a:srgbClr val="000000"/>
                </a:solidFill>
                <a:latin typeface="Arial"/>
                <a:cs typeface="Arial"/>
              </a:rPr>
              <a:t>TO TEST MY BG.</a:t>
            </a:r>
            <a:endParaRPr lang="en-US" sz="1200" b="1" spc="300" dirty="0">
              <a:solidFill>
                <a:srgbClr val="000000"/>
              </a:solidFill>
              <a:latin typeface="Arial"/>
              <a:cs typeface="Arial"/>
            </a:endParaRPr>
          </a:p>
        </p:txBody>
      </p:sp>
      <p:sp>
        <p:nvSpPr>
          <p:cNvPr id="10" name="Rectangle 9"/>
          <p:cNvSpPr/>
          <p:nvPr/>
        </p:nvSpPr>
        <p:spPr>
          <a:xfrm>
            <a:off x="149981" y="2929347"/>
            <a:ext cx="4146720" cy="109005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47691" y="1167188"/>
            <a:ext cx="4146720" cy="130413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47691" y="4521847"/>
            <a:ext cx="4146720" cy="810118"/>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89696" y="1249385"/>
            <a:ext cx="4308860" cy="4339650"/>
          </a:xfrm>
          <a:prstGeom prst="rect">
            <a:avLst/>
          </a:prstGeom>
          <a:noFill/>
        </p:spPr>
        <p:txBody>
          <a:bodyPr wrap="square" rtlCol="0">
            <a:spAutoFit/>
          </a:bodyPr>
          <a:lstStyle/>
          <a:p>
            <a:pPr>
              <a:lnSpc>
                <a:spcPct val="120000"/>
              </a:lnSpc>
            </a:pPr>
            <a:r>
              <a:rPr lang="en-US" sz="1200" b="1" spc="300" dirty="0" smtClean="0">
                <a:latin typeface="Arial"/>
                <a:cs typeface="Arial"/>
              </a:rPr>
              <a:t>TESTING MY BG BEFORE WE TAKE A TEST. IF IT’S TOO HIGH OR LOW,MY BRAIN DOESN</a:t>
            </a:r>
            <a:r>
              <a:rPr lang="fr-FR" sz="1200" b="1" spc="300" dirty="0" smtClean="0">
                <a:latin typeface="Arial"/>
                <a:cs typeface="Arial"/>
              </a:rPr>
              <a:t>’</a:t>
            </a:r>
            <a:r>
              <a:rPr lang="en-US" sz="1200" b="1" spc="300" dirty="0" smtClean="0">
                <a:latin typeface="Arial"/>
                <a:cs typeface="Arial"/>
              </a:rPr>
              <a:t>T WORK AS WELL AND </a:t>
            </a:r>
          </a:p>
          <a:p>
            <a:pPr>
              <a:lnSpc>
                <a:spcPct val="120000"/>
              </a:lnSpc>
            </a:pPr>
            <a:r>
              <a:rPr lang="en-US" sz="1200" b="1" spc="300" dirty="0" smtClean="0">
                <a:latin typeface="Arial"/>
                <a:cs typeface="Arial"/>
              </a:rPr>
              <a:t>I CAN’T TAKE THE TEST UNTIL IT RETURNS TO NORMAL RANGE.</a:t>
            </a:r>
          </a:p>
          <a:p>
            <a:pPr>
              <a:lnSpc>
                <a:spcPct val="120000"/>
              </a:lnSpc>
            </a:pPr>
            <a:endParaRPr lang="en-US" sz="1200" b="1" spc="300" dirty="0" smtClean="0">
              <a:latin typeface="Arial"/>
              <a:cs typeface="Arial"/>
            </a:endParaRPr>
          </a:p>
          <a:p>
            <a:pPr>
              <a:lnSpc>
                <a:spcPct val="120000"/>
              </a:lnSpc>
            </a:pPr>
            <a:endParaRPr lang="en-US" sz="1200" b="1" spc="300" dirty="0" smtClean="0">
              <a:latin typeface="Arial"/>
              <a:cs typeface="Arial"/>
            </a:endParaRPr>
          </a:p>
          <a:p>
            <a:pPr>
              <a:lnSpc>
                <a:spcPct val="120000"/>
              </a:lnSpc>
            </a:pPr>
            <a:endParaRPr lang="en-US" sz="1200" b="1" spc="300" dirty="0" smtClean="0">
              <a:latin typeface="Arial"/>
              <a:cs typeface="Arial"/>
            </a:endParaRPr>
          </a:p>
          <a:p>
            <a:pPr>
              <a:lnSpc>
                <a:spcPct val="120000"/>
              </a:lnSpc>
            </a:pPr>
            <a:r>
              <a:rPr lang="en-US" sz="1200" b="1" spc="300" dirty="0" smtClean="0">
                <a:latin typeface="Arial"/>
                <a:cs typeface="Arial"/>
              </a:rPr>
              <a:t>I MIGHT NEED TO GO TO THE NURSES OFFICE FOR HELP TREATING A HIGH </a:t>
            </a:r>
          </a:p>
          <a:p>
            <a:pPr>
              <a:lnSpc>
                <a:spcPct val="120000"/>
              </a:lnSpc>
            </a:pPr>
            <a:r>
              <a:rPr lang="en-US" sz="1200" b="1" spc="300" dirty="0" smtClean="0">
                <a:latin typeface="Arial"/>
                <a:cs typeface="Arial"/>
              </a:rPr>
              <a:t>OR LOW BG, OR BECAUSE I DON’T </a:t>
            </a:r>
          </a:p>
          <a:p>
            <a:pPr>
              <a:lnSpc>
                <a:spcPct val="120000"/>
              </a:lnSpc>
            </a:pPr>
            <a:r>
              <a:rPr lang="en-US" sz="1200" b="1" spc="300" dirty="0" smtClean="0">
                <a:latin typeface="Arial"/>
                <a:cs typeface="Arial"/>
              </a:rPr>
              <a:t>FEEL GOOD.</a:t>
            </a:r>
          </a:p>
          <a:p>
            <a:pPr>
              <a:lnSpc>
                <a:spcPct val="120000"/>
              </a:lnSpc>
            </a:pPr>
            <a:endParaRPr lang="en-US" sz="1200" b="1" spc="300" dirty="0" smtClean="0">
              <a:latin typeface="Arial"/>
              <a:cs typeface="Arial"/>
            </a:endParaRPr>
          </a:p>
          <a:p>
            <a:pPr>
              <a:lnSpc>
                <a:spcPct val="120000"/>
              </a:lnSpc>
            </a:pPr>
            <a:endParaRPr lang="en-US" sz="1200" b="1" spc="300" dirty="0" smtClean="0">
              <a:latin typeface="Arial"/>
              <a:cs typeface="Arial"/>
            </a:endParaRPr>
          </a:p>
          <a:p>
            <a:pPr>
              <a:lnSpc>
                <a:spcPct val="120000"/>
              </a:lnSpc>
            </a:pPr>
            <a:endParaRPr lang="en-US" sz="1200" b="1" spc="300" dirty="0" smtClean="0">
              <a:latin typeface="Arial"/>
              <a:cs typeface="Arial"/>
            </a:endParaRPr>
          </a:p>
          <a:p>
            <a:pPr>
              <a:lnSpc>
                <a:spcPct val="120000"/>
              </a:lnSpc>
            </a:pPr>
            <a:r>
              <a:rPr lang="en-US" sz="1200" b="1" spc="300" dirty="0" smtClean="0">
                <a:latin typeface="Arial"/>
                <a:cs typeface="Arial"/>
              </a:rPr>
              <a:t>I MIGHT HAVE TO SIT OUT OF P.E. BECAUSE OF A LOW BG WHILE I</a:t>
            </a:r>
          </a:p>
          <a:p>
            <a:pPr>
              <a:lnSpc>
                <a:spcPct val="120000"/>
              </a:lnSpc>
            </a:pPr>
            <a:r>
              <a:rPr lang="en-US" sz="1200" b="1" spc="300" dirty="0" smtClean="0">
                <a:latin typeface="Arial"/>
                <a:cs typeface="Arial"/>
              </a:rPr>
              <a:t>HAVE SOME SUGAR.</a:t>
            </a:r>
          </a:p>
          <a:p>
            <a:pPr>
              <a:lnSpc>
                <a:spcPct val="120000"/>
              </a:lnSpc>
            </a:pPr>
            <a:endParaRPr lang="en-US" sz="1400" b="1" spc="300" dirty="0" smtClean="0">
              <a:latin typeface="Arial"/>
              <a:cs typeface="Arial"/>
            </a:endParaRPr>
          </a:p>
        </p:txBody>
      </p:sp>
      <p:sp>
        <p:nvSpPr>
          <p:cNvPr id="5" name="Rectangle 4"/>
          <p:cNvSpPr/>
          <p:nvPr/>
        </p:nvSpPr>
        <p:spPr>
          <a:xfrm>
            <a:off x="0" y="249813"/>
            <a:ext cx="9479182" cy="50067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73541" y="348744"/>
            <a:ext cx="9141025" cy="307777"/>
          </a:xfrm>
          <a:prstGeom prst="rect">
            <a:avLst/>
          </a:prstGeom>
          <a:noFill/>
        </p:spPr>
        <p:txBody>
          <a:bodyPr wrap="square" rtlCol="0">
            <a:spAutoFit/>
          </a:bodyPr>
          <a:lstStyle/>
          <a:p>
            <a:r>
              <a:rPr lang="en-US" sz="1400" b="1" spc="300" dirty="0" smtClean="0">
                <a:solidFill>
                  <a:srgbClr val="FFFFFF"/>
                </a:solidFill>
                <a:latin typeface="Arial"/>
                <a:cs typeface="Arial"/>
              </a:rPr>
              <a:t>DURING THE SCHOOL DAY I HAVE TO DO SOME EXTRA STUFF TOO, LIKE…</a:t>
            </a:r>
            <a:endParaRPr lang="en-US" sz="1400" b="1" spc="300" dirty="0">
              <a:latin typeface="Arial"/>
              <a:cs typeface="Arial"/>
            </a:endParaRPr>
          </a:p>
        </p:txBody>
      </p:sp>
    </p:spTree>
    <p:extLst>
      <p:ext uri="{BB962C8B-B14F-4D97-AF65-F5344CB8AC3E}">
        <p14:creationId xmlns:p14="http://schemas.microsoft.com/office/powerpoint/2010/main" val="3745863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431285" y="2584749"/>
            <a:ext cx="6176765" cy="54550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936998" y="2576253"/>
            <a:ext cx="5430422" cy="553998"/>
          </a:xfrm>
          <a:prstGeom prst="rect">
            <a:avLst/>
          </a:prstGeom>
          <a:noFill/>
        </p:spPr>
        <p:txBody>
          <a:bodyPr wrap="square" rtlCol="0">
            <a:spAutoFit/>
          </a:bodyPr>
          <a:lstStyle/>
          <a:p>
            <a:pPr>
              <a:lnSpc>
                <a:spcPct val="150000"/>
              </a:lnSpc>
            </a:pPr>
            <a:r>
              <a:rPr lang="en-US" sz="2000" b="1" spc="300" dirty="0" smtClean="0">
                <a:latin typeface="Arial"/>
                <a:cs typeface="Arial"/>
              </a:rPr>
              <a:t>SOMETIMES I MIGHT NEED HELP</a:t>
            </a:r>
            <a:endParaRPr lang="en-US" sz="2000" b="1" spc="300" dirty="0">
              <a:solidFill>
                <a:schemeClr val="bg1"/>
              </a:solidFill>
              <a:latin typeface="Arial"/>
              <a:cs typeface="Arial"/>
            </a:endParaRPr>
          </a:p>
        </p:txBody>
      </p:sp>
    </p:spTree>
    <p:extLst>
      <p:ext uri="{BB962C8B-B14F-4D97-AF65-F5344CB8AC3E}">
        <p14:creationId xmlns:p14="http://schemas.microsoft.com/office/powerpoint/2010/main" val="1182790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51"/>
            <a:ext cx="9144000" cy="571500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peoplewit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211" y="1212176"/>
            <a:ext cx="7591578" cy="3284962"/>
          </a:xfrm>
          <a:prstGeom prst="rect">
            <a:avLst/>
          </a:prstGeom>
        </p:spPr>
      </p:pic>
    </p:spTree>
    <p:extLst>
      <p:ext uri="{BB962C8B-B14F-4D97-AF65-F5344CB8AC3E}">
        <p14:creationId xmlns:p14="http://schemas.microsoft.com/office/powerpoint/2010/main" val="3171044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T1-SCHOOL-SANDIS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1920" y="305741"/>
            <a:ext cx="3449600" cy="5103518"/>
          </a:xfrm>
          <a:prstGeom prst="rect">
            <a:avLst/>
          </a:prstGeom>
        </p:spPr>
      </p:pic>
      <p:pic>
        <p:nvPicPr>
          <p:cNvPr id="5" name="Picture 4" descr="BT1-SCHOOL-JONA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648" y="305741"/>
            <a:ext cx="3449600" cy="5103518"/>
          </a:xfrm>
          <a:prstGeom prst="rect">
            <a:avLst/>
          </a:prstGeom>
        </p:spPr>
      </p:pic>
      <p:pic>
        <p:nvPicPr>
          <p:cNvPr id="8" name="Picture 7" descr="BT1-SCHOOL-SIMMON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8488" y="305741"/>
            <a:ext cx="3449600" cy="5103518"/>
          </a:xfrm>
          <a:prstGeom prst="rect">
            <a:avLst/>
          </a:prstGeom>
        </p:spPr>
      </p:pic>
    </p:spTree>
    <p:extLst>
      <p:ext uri="{BB962C8B-B14F-4D97-AF65-F5344CB8AC3E}">
        <p14:creationId xmlns:p14="http://schemas.microsoft.com/office/powerpoint/2010/main" val="3795917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T1-SCHOOL-FUL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6008" y="319619"/>
            <a:ext cx="3449600" cy="5103518"/>
          </a:xfrm>
          <a:prstGeom prst="rect">
            <a:avLst/>
          </a:prstGeom>
        </p:spPr>
      </p:pic>
      <p:pic>
        <p:nvPicPr>
          <p:cNvPr id="9" name="Picture 8" descr="BT1-SCHOOL-GARB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4400" y="423336"/>
            <a:ext cx="3449600" cy="510351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05" y="319619"/>
            <a:ext cx="3472748" cy="5137766"/>
          </a:xfrm>
          <a:prstGeom prst="rect">
            <a:avLst/>
          </a:prstGeom>
        </p:spPr>
      </p:pic>
    </p:spTree>
    <p:extLst>
      <p:ext uri="{BB962C8B-B14F-4D97-AF65-F5344CB8AC3E}">
        <p14:creationId xmlns:p14="http://schemas.microsoft.com/office/powerpoint/2010/main" val="1553363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1-PIPER-PROFI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2249"/>
            <a:ext cx="11340832" cy="6342990"/>
          </a:xfrm>
          <a:prstGeom prst="rect">
            <a:avLst/>
          </a:prstGeom>
        </p:spPr>
      </p:pic>
      <p:sp>
        <p:nvSpPr>
          <p:cNvPr id="11" name="Oval 10"/>
          <p:cNvSpPr/>
          <p:nvPr/>
        </p:nvSpPr>
        <p:spPr>
          <a:xfrm>
            <a:off x="385917" y="1833284"/>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28417" y="1933994"/>
            <a:ext cx="4487585" cy="1200329"/>
          </a:xfrm>
          <a:prstGeom prst="rect">
            <a:avLst/>
          </a:prstGeom>
          <a:noFill/>
        </p:spPr>
        <p:txBody>
          <a:bodyPr wrap="square" rtlCol="0">
            <a:spAutoFit/>
          </a:bodyPr>
          <a:lstStyle/>
          <a:p>
            <a:pPr algn="ctr"/>
            <a:r>
              <a:rPr lang="en-US" sz="3600" b="1" spc="300" dirty="0" smtClean="0">
                <a:solidFill>
                  <a:srgbClr val="FFFFFF"/>
                </a:solidFill>
                <a:latin typeface="Arial"/>
                <a:cs typeface="Arial"/>
              </a:rPr>
              <a:t>EVERYONE HAS</a:t>
            </a:r>
          </a:p>
          <a:p>
            <a:pPr algn="ctr"/>
            <a:r>
              <a:rPr lang="en-US" sz="3600" b="1" spc="300" dirty="0" smtClean="0">
                <a:solidFill>
                  <a:srgbClr val="FFFFFF"/>
                </a:solidFill>
                <a:latin typeface="Arial"/>
                <a:cs typeface="Arial"/>
              </a:rPr>
              <a:t>SOMETHING</a:t>
            </a:r>
            <a:endParaRPr lang="en-US" sz="3600" b="1" spc="300" dirty="0">
              <a:solidFill>
                <a:srgbClr val="FFFFFF"/>
              </a:solidFill>
              <a:latin typeface="Arial"/>
              <a:cs typeface="Arial"/>
            </a:endParaRPr>
          </a:p>
        </p:txBody>
      </p:sp>
    </p:spTree>
    <p:extLst>
      <p:ext uri="{BB962C8B-B14F-4D97-AF65-F5344CB8AC3E}">
        <p14:creationId xmlns:p14="http://schemas.microsoft.com/office/powerpoint/2010/main" val="3883298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51"/>
            <a:ext cx="9144000" cy="5715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156720" y="1760955"/>
            <a:ext cx="4548297" cy="54550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333956" y="1713917"/>
            <a:ext cx="4429044" cy="545502"/>
          </a:xfrm>
          <a:prstGeom prst="rect">
            <a:avLst/>
          </a:prstGeom>
          <a:noFill/>
        </p:spPr>
        <p:txBody>
          <a:bodyPr wrap="square" rtlCol="0">
            <a:spAutoFit/>
          </a:bodyPr>
          <a:lstStyle/>
          <a:p>
            <a:pPr>
              <a:lnSpc>
                <a:spcPct val="150000"/>
              </a:lnSpc>
            </a:pPr>
            <a:r>
              <a:rPr lang="en-US" sz="2000" b="1" spc="300" dirty="0" smtClean="0">
                <a:latin typeface="Arial"/>
                <a:cs typeface="Arial"/>
              </a:rPr>
              <a:t>I WANT THIS TO GO AWAY</a:t>
            </a:r>
            <a:endParaRPr lang="en-US" sz="2000" b="1" spc="300" dirty="0">
              <a:solidFill>
                <a:schemeClr val="bg1"/>
              </a:solidFill>
              <a:latin typeface="Arial"/>
              <a:cs typeface="Arial"/>
            </a:endParaRPr>
          </a:p>
        </p:txBody>
      </p:sp>
      <p:sp>
        <p:nvSpPr>
          <p:cNvPr id="6" name="TextBox 5"/>
          <p:cNvSpPr txBox="1"/>
          <p:nvPr/>
        </p:nvSpPr>
        <p:spPr>
          <a:xfrm>
            <a:off x="352821" y="2683823"/>
            <a:ext cx="8467755" cy="1625060"/>
          </a:xfrm>
          <a:prstGeom prst="rect">
            <a:avLst/>
          </a:prstGeom>
          <a:noFill/>
        </p:spPr>
        <p:txBody>
          <a:bodyPr wrap="square" rtlCol="0">
            <a:spAutoFit/>
          </a:bodyPr>
          <a:lstStyle/>
          <a:p>
            <a:pPr algn="ctr">
              <a:lnSpc>
                <a:spcPct val="140000"/>
              </a:lnSpc>
            </a:pPr>
            <a:r>
              <a:rPr lang="en-US" b="1" spc="300" dirty="0" smtClean="0">
                <a:solidFill>
                  <a:srgbClr val="FFFFFF"/>
                </a:solidFill>
                <a:latin typeface="Arial"/>
                <a:cs typeface="Arial"/>
              </a:rPr>
              <a:t>BUT IN THE MEANTIME, I HAVE A FULL-TIME JOB BEING MY BODIES PANCREAS, AND THAT FULL-TIME JOB HAS </a:t>
            </a:r>
          </a:p>
          <a:p>
            <a:pPr algn="ctr">
              <a:lnSpc>
                <a:spcPct val="140000"/>
              </a:lnSpc>
            </a:pPr>
            <a:r>
              <a:rPr lang="en-US" b="1" spc="300" dirty="0" smtClean="0">
                <a:solidFill>
                  <a:srgbClr val="FFFFFF"/>
                </a:solidFill>
                <a:latin typeface="Arial"/>
                <a:cs typeface="Arial"/>
              </a:rPr>
              <a:t>A LOT OF HELPERS. MY PARENTS, TEACHERS, FRIENDS, OTHER STUDENTS, AND POSSIBLY A DOG!</a:t>
            </a:r>
            <a:endParaRPr lang="en-US" b="1" spc="300" dirty="0">
              <a:solidFill>
                <a:srgbClr val="FFFFFF"/>
              </a:solidFill>
              <a:latin typeface="Arial"/>
              <a:cs typeface="Arial"/>
            </a:endParaRPr>
          </a:p>
        </p:txBody>
      </p:sp>
    </p:spTree>
    <p:extLst>
      <p:ext uri="{BB962C8B-B14F-4D97-AF65-F5344CB8AC3E}">
        <p14:creationId xmlns:p14="http://schemas.microsoft.com/office/powerpoint/2010/main" val="2584763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 y="-103094"/>
            <a:ext cx="9150928" cy="59211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8832273" cy="5715000"/>
          </a:xfrm>
          <a:prstGeom prst="rect">
            <a:avLst/>
          </a:prstGeom>
        </p:spPr>
      </p:pic>
    </p:spTree>
    <p:extLst>
      <p:ext uri="{BB962C8B-B14F-4D97-AF65-F5344CB8AC3E}">
        <p14:creationId xmlns:p14="http://schemas.microsoft.com/office/powerpoint/2010/main" val="1348386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9828" y="2663930"/>
            <a:ext cx="6203869" cy="2123658"/>
          </a:xfrm>
          <a:prstGeom prst="rect">
            <a:avLst/>
          </a:prstGeom>
          <a:noFill/>
        </p:spPr>
        <p:txBody>
          <a:bodyPr wrap="square" rtlCol="0">
            <a:spAutoFit/>
          </a:bodyPr>
          <a:lstStyle/>
          <a:p>
            <a:pPr algn="ctr"/>
            <a:r>
              <a:rPr lang="en-US" sz="2200" b="1" i="1" spc="300" dirty="0">
                <a:latin typeface="Times New Roman"/>
                <a:cs typeface="Times New Roman"/>
              </a:rPr>
              <a:t>You can all help me!</a:t>
            </a:r>
          </a:p>
          <a:p>
            <a:pPr algn="ctr"/>
            <a:endParaRPr lang="en-US" sz="2200" b="1" i="1" spc="300" dirty="0">
              <a:latin typeface="Times New Roman"/>
              <a:cs typeface="Times New Roman"/>
            </a:endParaRPr>
          </a:p>
          <a:p>
            <a:pPr algn="ctr"/>
            <a:endParaRPr lang="en-US" sz="2200" b="1" i="1" spc="300" dirty="0">
              <a:latin typeface="Times New Roman"/>
              <a:cs typeface="Times New Roman"/>
            </a:endParaRPr>
          </a:p>
          <a:p>
            <a:pPr algn="ctr"/>
            <a:r>
              <a:rPr lang="en-US" sz="2200" b="1" i="1" spc="300" dirty="0">
                <a:latin typeface="Times New Roman"/>
                <a:cs typeface="Times New Roman"/>
              </a:rPr>
              <a:t>Ask questions, don’t be afraid, </a:t>
            </a:r>
            <a:r>
              <a:rPr lang="en-US" sz="2200" b="1" i="1" spc="300" dirty="0" smtClean="0">
                <a:latin typeface="Times New Roman"/>
                <a:cs typeface="Times New Roman"/>
              </a:rPr>
              <a:t>know</a:t>
            </a:r>
          </a:p>
          <a:p>
            <a:pPr algn="ctr"/>
            <a:r>
              <a:rPr lang="en-US" sz="2200" b="1" i="1" spc="300" dirty="0" smtClean="0">
                <a:latin typeface="Times New Roman"/>
                <a:cs typeface="Times New Roman"/>
              </a:rPr>
              <a:t>it </a:t>
            </a:r>
            <a:r>
              <a:rPr lang="en-US" sz="2200" b="1" i="1" spc="300" dirty="0">
                <a:latin typeface="Times New Roman"/>
                <a:cs typeface="Times New Roman"/>
              </a:rPr>
              <a:t>isn’t contagious and you </a:t>
            </a:r>
            <a:r>
              <a:rPr lang="en-US" sz="2200" b="1" i="1" spc="300" dirty="0" smtClean="0">
                <a:latin typeface="Times New Roman"/>
                <a:cs typeface="Times New Roman"/>
              </a:rPr>
              <a:t>can’t </a:t>
            </a:r>
          </a:p>
          <a:p>
            <a:pPr algn="ctr"/>
            <a:r>
              <a:rPr lang="en-US" sz="2200" b="1" i="1" spc="300" dirty="0" smtClean="0">
                <a:latin typeface="Times New Roman"/>
                <a:cs typeface="Times New Roman"/>
              </a:rPr>
              <a:t>catch </a:t>
            </a:r>
            <a:r>
              <a:rPr lang="en-US" sz="2200" b="1" i="1" spc="300" dirty="0">
                <a:latin typeface="Times New Roman"/>
                <a:cs typeface="Times New Roman"/>
              </a:rPr>
              <a:t>it from me.</a:t>
            </a:r>
          </a:p>
        </p:txBody>
      </p:sp>
      <p:sp>
        <p:nvSpPr>
          <p:cNvPr id="6" name="TextBox 5"/>
          <p:cNvSpPr txBox="1"/>
          <p:nvPr/>
        </p:nvSpPr>
        <p:spPr>
          <a:xfrm>
            <a:off x="851805" y="1327867"/>
            <a:ext cx="7421898" cy="769441"/>
          </a:xfrm>
          <a:prstGeom prst="rect">
            <a:avLst/>
          </a:prstGeom>
          <a:noFill/>
        </p:spPr>
        <p:txBody>
          <a:bodyPr wrap="square" rtlCol="0">
            <a:spAutoFit/>
          </a:bodyPr>
          <a:lstStyle/>
          <a:p>
            <a:pPr algn="ctr"/>
            <a:r>
              <a:rPr lang="en-US" sz="2200" b="1" spc="300" dirty="0" smtClean="0">
                <a:latin typeface="Arial"/>
                <a:cs typeface="Arial"/>
              </a:rPr>
              <a:t>MY OTHER JOB RIGHT NOW IS LEARNING TO LIVE BEYOND THIS DIAGNOSIS.</a:t>
            </a:r>
            <a:endParaRPr lang="en-US" sz="2200" b="1" spc="300" dirty="0">
              <a:latin typeface="Arial"/>
              <a:cs typeface="Arial"/>
            </a:endParaRPr>
          </a:p>
        </p:txBody>
      </p:sp>
    </p:spTree>
    <p:extLst>
      <p:ext uri="{BB962C8B-B14F-4D97-AF65-F5344CB8AC3E}">
        <p14:creationId xmlns:p14="http://schemas.microsoft.com/office/powerpoint/2010/main" val="2223680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T1-HER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6604" y="-164630"/>
            <a:ext cx="10777208" cy="6027752"/>
          </a:xfrm>
          <a:prstGeom prst="rect">
            <a:avLst/>
          </a:prstGeom>
        </p:spPr>
      </p:pic>
    </p:spTree>
    <p:extLst>
      <p:ext uri="{BB962C8B-B14F-4D97-AF65-F5344CB8AC3E}">
        <p14:creationId xmlns:p14="http://schemas.microsoft.com/office/powerpoint/2010/main" val="3897532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39" y="658403"/>
            <a:ext cx="8471647" cy="40725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spc="300" dirty="0" smtClean="0">
                <a:latin typeface="Arial" charset="0"/>
                <a:ea typeface="Arial" charset="0"/>
                <a:cs typeface="Arial" charset="0"/>
              </a:rPr>
              <a:t>1 IN 10 PEOPLE WITH DIABETES HAVE TYPE 1 DIABETES</a:t>
            </a:r>
            <a:endParaRPr lang="en-US" sz="1800" b="1" spc="300" dirty="0">
              <a:latin typeface="Arial" charset="0"/>
              <a:ea typeface="Arial" charset="0"/>
              <a:cs typeface="Arial" charset="0"/>
            </a:endParaRPr>
          </a:p>
        </p:txBody>
      </p:sp>
      <p:sp>
        <p:nvSpPr>
          <p:cNvPr id="8" name="Content Placeholder 2"/>
          <p:cNvSpPr txBox="1">
            <a:spLocks/>
          </p:cNvSpPr>
          <p:nvPr/>
        </p:nvSpPr>
        <p:spPr>
          <a:xfrm>
            <a:off x="421339" y="4872844"/>
            <a:ext cx="1228167" cy="4367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Tx/>
              <a:buNone/>
            </a:pPr>
            <a:r>
              <a:rPr lang="en-US" sz="1800" b="1" spc="300" smtClean="0">
                <a:latin typeface="Arial" charset="0"/>
                <a:ea typeface="Arial" charset="0"/>
                <a:cs typeface="Arial" charset="0"/>
              </a:rPr>
              <a:t>TYPE 1</a:t>
            </a:r>
            <a:endParaRPr lang="en-US" sz="1800" b="1" spc="300" dirty="0">
              <a:latin typeface="Arial" charset="0"/>
              <a:ea typeface="Arial" charset="0"/>
              <a:cs typeface="Arial" charset="0"/>
            </a:endParaRPr>
          </a:p>
        </p:txBody>
      </p:sp>
      <p:sp>
        <p:nvSpPr>
          <p:cNvPr id="9" name="Content Placeholder 2"/>
          <p:cNvSpPr txBox="1">
            <a:spLocks/>
          </p:cNvSpPr>
          <p:nvPr/>
        </p:nvSpPr>
        <p:spPr>
          <a:xfrm>
            <a:off x="5511404" y="4872843"/>
            <a:ext cx="1228167" cy="4367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FontTx/>
              <a:buNone/>
            </a:pPr>
            <a:r>
              <a:rPr lang="en-US" sz="1800" b="1" spc="300" dirty="0" smtClean="0">
                <a:latin typeface="Arial" charset="0"/>
                <a:ea typeface="Arial" charset="0"/>
                <a:cs typeface="Arial" charset="0"/>
              </a:rPr>
              <a:t>TYPE 2</a:t>
            </a:r>
            <a:endParaRPr lang="en-US" sz="1800" b="1" spc="300" dirty="0">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4" y="1226079"/>
            <a:ext cx="8641972" cy="3523228"/>
          </a:xfrm>
          <a:prstGeom prst="rect">
            <a:avLst/>
          </a:prstGeom>
        </p:spPr>
      </p:pic>
    </p:spTree>
    <p:extLst>
      <p:ext uri="{BB962C8B-B14F-4D97-AF65-F5344CB8AC3E}">
        <p14:creationId xmlns:p14="http://schemas.microsoft.com/office/powerpoint/2010/main" val="134015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T1-SCHOOL-T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6571" y="408968"/>
            <a:ext cx="5131450" cy="918518"/>
          </a:xfrm>
          <a:prstGeom prst="rect">
            <a:avLst/>
          </a:prstGeom>
        </p:spPr>
      </p:pic>
      <p:sp>
        <p:nvSpPr>
          <p:cNvPr id="6" name="Oval 5"/>
          <p:cNvSpPr/>
          <p:nvPr/>
        </p:nvSpPr>
        <p:spPr>
          <a:xfrm>
            <a:off x="2504474" y="1614206"/>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434311" y="2209749"/>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2504474" y="3319965"/>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2977483" y="3842225"/>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2218719" y="4364485"/>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434861" y="4934901"/>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252237" y="1593916"/>
            <a:ext cx="6540118" cy="3831818"/>
          </a:xfrm>
          <a:prstGeom prst="rect">
            <a:avLst/>
          </a:prstGeom>
          <a:noFill/>
        </p:spPr>
        <p:txBody>
          <a:bodyPr wrap="square" rtlCol="0">
            <a:spAutoFit/>
          </a:bodyPr>
          <a:lstStyle/>
          <a:p>
            <a:pPr algn="ctr">
              <a:lnSpc>
                <a:spcPct val="150000"/>
              </a:lnSpc>
            </a:pPr>
            <a:r>
              <a:rPr lang="en-US" b="1" spc="300" dirty="0" smtClean="0">
                <a:latin typeface="Arial"/>
                <a:cs typeface="Arial"/>
              </a:rPr>
              <a:t>AUTO-IMMUNE DISEASE</a:t>
            </a:r>
          </a:p>
          <a:p>
            <a:pPr algn="ctr"/>
            <a:endParaRPr lang="en-US" b="1" spc="300" dirty="0">
              <a:latin typeface="Arial"/>
              <a:cs typeface="Arial"/>
            </a:endParaRPr>
          </a:p>
          <a:p>
            <a:pPr algn="ctr"/>
            <a:r>
              <a:rPr lang="en-US" b="1" spc="300" dirty="0" smtClean="0">
                <a:latin typeface="Arial"/>
                <a:cs typeface="Arial"/>
              </a:rPr>
              <a:t>PANCREAS </a:t>
            </a:r>
            <a:r>
              <a:rPr lang="en-US" b="1" spc="300" dirty="0">
                <a:latin typeface="Arial"/>
                <a:cs typeface="Arial"/>
              </a:rPr>
              <a:t>STOPS PRODUCING INSULIN, </a:t>
            </a:r>
          </a:p>
          <a:p>
            <a:pPr algn="ctr"/>
            <a:r>
              <a:rPr lang="en-US" b="1" spc="300" dirty="0">
                <a:latin typeface="Arial"/>
                <a:cs typeface="Arial"/>
              </a:rPr>
              <a:t>A HORMONE NEEDED TO CONTROL GLUCOSE IN THE BLOOD </a:t>
            </a:r>
            <a:r>
              <a:rPr lang="en-US" b="1" spc="300" dirty="0" smtClean="0">
                <a:latin typeface="Arial"/>
                <a:cs typeface="Arial"/>
              </a:rPr>
              <a:t>STREAM</a:t>
            </a:r>
          </a:p>
          <a:p>
            <a:pPr algn="ctr"/>
            <a:endParaRPr lang="en-US" b="1" spc="300" dirty="0" smtClean="0">
              <a:latin typeface="Arial"/>
              <a:cs typeface="Arial"/>
            </a:endParaRPr>
          </a:p>
          <a:p>
            <a:pPr algn="ctr"/>
            <a:r>
              <a:rPr lang="en-US" b="1" spc="300" dirty="0" smtClean="0">
                <a:latin typeface="Arial"/>
                <a:cs typeface="Arial"/>
              </a:rPr>
              <a:t>NOT CURRENTLY A CURE</a:t>
            </a:r>
          </a:p>
          <a:p>
            <a:pPr algn="ctr"/>
            <a:endParaRPr lang="en-US" b="1" spc="300" dirty="0" smtClean="0">
              <a:latin typeface="Arial"/>
              <a:cs typeface="Arial"/>
            </a:endParaRPr>
          </a:p>
          <a:p>
            <a:pPr algn="ctr"/>
            <a:r>
              <a:rPr lang="en-US" b="1" spc="300" dirty="0" smtClean="0">
                <a:latin typeface="Arial"/>
                <a:cs typeface="Arial"/>
              </a:rPr>
              <a:t>NOT PREVENTABLE</a:t>
            </a:r>
          </a:p>
          <a:p>
            <a:pPr algn="ctr"/>
            <a:endParaRPr lang="en-US" b="1" spc="300" dirty="0" smtClean="0">
              <a:latin typeface="Arial"/>
              <a:cs typeface="Arial"/>
            </a:endParaRPr>
          </a:p>
          <a:p>
            <a:pPr algn="ctr"/>
            <a:r>
              <a:rPr lang="en-US" b="1" spc="300" dirty="0" smtClean="0">
                <a:latin typeface="Arial"/>
                <a:cs typeface="Arial"/>
              </a:rPr>
              <a:t>NOT A LIFESTYLE DISEASE</a:t>
            </a:r>
          </a:p>
          <a:p>
            <a:pPr algn="ctr"/>
            <a:endParaRPr lang="en-US" b="1" spc="300" dirty="0" smtClean="0">
              <a:latin typeface="Arial"/>
              <a:cs typeface="Arial"/>
            </a:endParaRPr>
          </a:p>
          <a:p>
            <a:pPr algn="ctr"/>
            <a:r>
              <a:rPr lang="en-US" b="1" spc="300" dirty="0" smtClean="0">
                <a:latin typeface="Arial"/>
                <a:cs typeface="Arial"/>
              </a:rPr>
              <a:t>FULL TIME BALANCING ACT</a:t>
            </a:r>
            <a:endParaRPr lang="en-US" b="1" spc="300" dirty="0">
              <a:latin typeface="Arial"/>
              <a:cs typeface="Arial"/>
            </a:endParaRPr>
          </a:p>
        </p:txBody>
      </p:sp>
    </p:spTree>
    <p:extLst>
      <p:ext uri="{BB962C8B-B14F-4D97-AF65-F5344CB8AC3E}">
        <p14:creationId xmlns:p14="http://schemas.microsoft.com/office/powerpoint/2010/main" val="3743954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103" t="23253" r="52824" b="12776"/>
          <a:stretch/>
        </p:blipFill>
        <p:spPr>
          <a:xfrm>
            <a:off x="1322114" y="396574"/>
            <a:ext cx="1990064" cy="121073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028" t="20312" r="16633" b="13511"/>
          <a:stretch/>
        </p:blipFill>
        <p:spPr>
          <a:xfrm>
            <a:off x="5131031" y="354822"/>
            <a:ext cx="1809152" cy="1252490"/>
          </a:xfrm>
          <a:prstGeom prst="rect">
            <a:avLst/>
          </a:prstGeom>
        </p:spPr>
      </p:pic>
      <p:sp>
        <p:nvSpPr>
          <p:cNvPr id="6" name="TextBox 5"/>
          <p:cNvSpPr txBox="1"/>
          <p:nvPr/>
        </p:nvSpPr>
        <p:spPr>
          <a:xfrm>
            <a:off x="1559227" y="150941"/>
            <a:ext cx="1515839" cy="369332"/>
          </a:xfrm>
          <a:prstGeom prst="rect">
            <a:avLst/>
          </a:prstGeom>
          <a:noFill/>
        </p:spPr>
        <p:txBody>
          <a:bodyPr wrap="square" rtlCol="0">
            <a:spAutoFit/>
          </a:bodyPr>
          <a:lstStyle/>
          <a:p>
            <a:r>
              <a:rPr lang="en-US" b="1" spc="300" dirty="0" smtClean="0">
                <a:latin typeface="Arial" charset="0"/>
                <a:ea typeface="Arial" charset="0"/>
                <a:cs typeface="Arial" charset="0"/>
              </a:rPr>
              <a:t>WHAT IS</a:t>
            </a:r>
            <a:endParaRPr lang="en-US" b="1" spc="300" dirty="0">
              <a:latin typeface="Arial" charset="0"/>
              <a:ea typeface="Arial" charset="0"/>
              <a:cs typeface="Arial" charset="0"/>
            </a:endParaRPr>
          </a:p>
        </p:txBody>
      </p:sp>
      <p:sp>
        <p:nvSpPr>
          <p:cNvPr id="7" name="TextBox 6"/>
          <p:cNvSpPr txBox="1"/>
          <p:nvPr/>
        </p:nvSpPr>
        <p:spPr>
          <a:xfrm>
            <a:off x="5331474" y="150941"/>
            <a:ext cx="1515839" cy="369332"/>
          </a:xfrm>
          <a:prstGeom prst="rect">
            <a:avLst/>
          </a:prstGeom>
          <a:noFill/>
        </p:spPr>
        <p:txBody>
          <a:bodyPr wrap="square" rtlCol="0">
            <a:spAutoFit/>
          </a:bodyPr>
          <a:lstStyle/>
          <a:p>
            <a:r>
              <a:rPr lang="en-US" b="1" spc="300" dirty="0" smtClean="0">
                <a:latin typeface="Arial" charset="0"/>
                <a:ea typeface="Arial" charset="0"/>
                <a:cs typeface="Arial" charset="0"/>
              </a:rPr>
              <a:t>WHAT IS</a:t>
            </a:r>
            <a:endParaRPr lang="en-US" b="1" spc="300" dirty="0">
              <a:latin typeface="Arial" charset="0"/>
              <a:ea typeface="Arial" charset="0"/>
              <a:cs typeface="Arial" charset="0"/>
            </a:endParaRPr>
          </a:p>
        </p:txBody>
      </p:sp>
      <p:sp>
        <p:nvSpPr>
          <p:cNvPr id="9" name="Oval 8"/>
          <p:cNvSpPr/>
          <p:nvPr/>
        </p:nvSpPr>
        <p:spPr>
          <a:xfrm>
            <a:off x="784051" y="1523482"/>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045181" y="1575349"/>
            <a:ext cx="2479894" cy="646331"/>
          </a:xfrm>
          <a:prstGeom prst="rect">
            <a:avLst/>
          </a:prstGeom>
          <a:noFill/>
        </p:spPr>
        <p:txBody>
          <a:bodyPr wrap="square" rtlCol="0">
            <a:spAutoFit/>
          </a:bodyPr>
          <a:lstStyle/>
          <a:p>
            <a:r>
              <a:rPr lang="en-US" b="1" spc="300" dirty="0" smtClean="0">
                <a:latin typeface="Arial" charset="0"/>
                <a:ea typeface="Arial" charset="0"/>
                <a:cs typeface="Arial" charset="0"/>
              </a:rPr>
              <a:t>BODY DOESN</a:t>
            </a:r>
            <a:r>
              <a:rPr lang="uk-UA" b="1" spc="300" dirty="0" smtClean="0">
                <a:latin typeface="Arial" charset="0"/>
                <a:ea typeface="Arial" charset="0"/>
                <a:cs typeface="Arial" charset="0"/>
              </a:rPr>
              <a:t>’</a:t>
            </a:r>
            <a:r>
              <a:rPr lang="en-US" b="1" spc="300" dirty="0" smtClean="0">
                <a:latin typeface="Arial" charset="0"/>
                <a:ea typeface="Arial" charset="0"/>
                <a:cs typeface="Arial" charset="0"/>
              </a:rPr>
              <a:t>T </a:t>
            </a:r>
          </a:p>
          <a:p>
            <a:r>
              <a:rPr lang="en-US" b="1" spc="300" dirty="0" smtClean="0">
                <a:latin typeface="Arial" charset="0"/>
                <a:ea typeface="Arial" charset="0"/>
                <a:cs typeface="Arial" charset="0"/>
              </a:rPr>
              <a:t>MAKE INSULIN</a:t>
            </a:r>
            <a:endParaRPr lang="en-US" b="1" spc="300" dirty="0">
              <a:latin typeface="Arial" charset="0"/>
              <a:ea typeface="Arial" charset="0"/>
              <a:cs typeface="Arial" charset="0"/>
            </a:endParaRPr>
          </a:p>
        </p:txBody>
      </p:sp>
      <p:sp>
        <p:nvSpPr>
          <p:cNvPr id="11" name="Oval 10"/>
          <p:cNvSpPr/>
          <p:nvPr/>
        </p:nvSpPr>
        <p:spPr>
          <a:xfrm>
            <a:off x="784051" y="2427110"/>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023816" y="2396804"/>
            <a:ext cx="3560645" cy="646331"/>
          </a:xfrm>
          <a:prstGeom prst="rect">
            <a:avLst/>
          </a:prstGeom>
          <a:noFill/>
        </p:spPr>
        <p:txBody>
          <a:bodyPr wrap="square" rtlCol="0">
            <a:spAutoFit/>
          </a:bodyPr>
          <a:lstStyle/>
          <a:p>
            <a:r>
              <a:rPr lang="en-US" b="1" spc="300" dirty="0" smtClean="0">
                <a:latin typeface="Arial" charset="0"/>
                <a:ea typeface="Arial" charset="0"/>
                <a:cs typeface="Arial" charset="0"/>
              </a:rPr>
              <a:t>MUST INJECT </a:t>
            </a:r>
          </a:p>
          <a:p>
            <a:r>
              <a:rPr lang="en-US" b="1" spc="300" dirty="0" smtClean="0">
                <a:latin typeface="Arial" charset="0"/>
                <a:ea typeface="Arial" charset="0"/>
                <a:cs typeface="Arial" charset="0"/>
              </a:rPr>
              <a:t>INSULIN TO LIVE</a:t>
            </a:r>
            <a:endParaRPr lang="en-US" b="1" spc="300" dirty="0">
              <a:latin typeface="Arial" charset="0"/>
              <a:ea typeface="Arial" charset="0"/>
              <a:cs typeface="Arial" charset="0"/>
            </a:endParaRPr>
          </a:p>
        </p:txBody>
      </p:sp>
      <p:sp>
        <p:nvSpPr>
          <p:cNvPr id="13" name="Oval 12"/>
          <p:cNvSpPr/>
          <p:nvPr/>
        </p:nvSpPr>
        <p:spPr>
          <a:xfrm>
            <a:off x="784051" y="3620396"/>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1045181" y="3253504"/>
            <a:ext cx="2881690" cy="1200329"/>
          </a:xfrm>
          <a:prstGeom prst="rect">
            <a:avLst/>
          </a:prstGeom>
          <a:noFill/>
        </p:spPr>
        <p:txBody>
          <a:bodyPr wrap="square" rtlCol="0">
            <a:spAutoFit/>
          </a:bodyPr>
          <a:lstStyle/>
          <a:p>
            <a:r>
              <a:rPr lang="en-US" b="1" spc="300" dirty="0" smtClean="0">
                <a:latin typeface="Arial" charset="0"/>
                <a:ea typeface="Arial" charset="0"/>
                <a:cs typeface="Arial" charset="0"/>
              </a:rPr>
              <a:t>AUTOIMMUNE DISORDER. NOT RELATED TO DIET </a:t>
            </a:r>
          </a:p>
          <a:p>
            <a:r>
              <a:rPr lang="en-US" b="1" spc="300" dirty="0" smtClean="0">
                <a:latin typeface="Arial" charset="0"/>
                <a:ea typeface="Arial" charset="0"/>
                <a:cs typeface="Arial" charset="0"/>
              </a:rPr>
              <a:t>OR EXCERCISE</a:t>
            </a:r>
            <a:endParaRPr lang="en-US" b="1" spc="300" dirty="0">
              <a:latin typeface="Arial" charset="0"/>
              <a:ea typeface="Arial" charset="0"/>
              <a:cs typeface="Arial" charset="0"/>
            </a:endParaRPr>
          </a:p>
        </p:txBody>
      </p:sp>
      <p:sp>
        <p:nvSpPr>
          <p:cNvPr id="15" name="Oval 14"/>
          <p:cNvSpPr/>
          <p:nvPr/>
        </p:nvSpPr>
        <p:spPr>
          <a:xfrm>
            <a:off x="784051" y="4604684"/>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1045181" y="4593794"/>
            <a:ext cx="2476429" cy="959239"/>
          </a:xfrm>
          <a:prstGeom prst="rect">
            <a:avLst/>
          </a:prstGeom>
          <a:noFill/>
        </p:spPr>
        <p:txBody>
          <a:bodyPr wrap="square" rtlCol="0">
            <a:spAutoFit/>
          </a:bodyPr>
          <a:lstStyle/>
          <a:p>
            <a:r>
              <a:rPr lang="en-US" b="1" spc="300" dirty="0" smtClean="0">
                <a:latin typeface="Arial" charset="0"/>
                <a:ea typeface="Arial" charset="0"/>
                <a:cs typeface="Arial" charset="0"/>
              </a:rPr>
              <a:t>DIAGNOSED AT </a:t>
            </a:r>
          </a:p>
          <a:p>
            <a:r>
              <a:rPr lang="en-US" b="1" spc="300" dirty="0" smtClean="0">
                <a:latin typeface="Arial" charset="0"/>
                <a:ea typeface="Arial" charset="0"/>
                <a:cs typeface="Arial" charset="0"/>
              </a:rPr>
              <a:t>ANY AGE, BUT </a:t>
            </a:r>
          </a:p>
          <a:p>
            <a:r>
              <a:rPr lang="en-US" b="1" spc="300" dirty="0" smtClean="0">
                <a:latin typeface="Arial" charset="0"/>
                <a:ea typeface="Arial" charset="0"/>
                <a:cs typeface="Arial" charset="0"/>
              </a:rPr>
              <a:t>50% ARE KIDS</a:t>
            </a:r>
            <a:endParaRPr lang="en-US" b="1" spc="300" dirty="0">
              <a:latin typeface="Arial" charset="0"/>
              <a:ea typeface="Arial" charset="0"/>
              <a:cs typeface="Arial" charset="0"/>
            </a:endParaRPr>
          </a:p>
        </p:txBody>
      </p:sp>
      <p:sp>
        <p:nvSpPr>
          <p:cNvPr id="18" name="Oval 17"/>
          <p:cNvSpPr/>
          <p:nvPr/>
        </p:nvSpPr>
        <p:spPr>
          <a:xfrm>
            <a:off x="4687356" y="1523482"/>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4948485" y="1575348"/>
            <a:ext cx="3177657" cy="646332"/>
          </a:xfrm>
          <a:prstGeom prst="rect">
            <a:avLst/>
          </a:prstGeom>
          <a:noFill/>
        </p:spPr>
        <p:txBody>
          <a:bodyPr wrap="square" rtlCol="0">
            <a:spAutoFit/>
          </a:bodyPr>
          <a:lstStyle/>
          <a:p>
            <a:r>
              <a:rPr lang="en-US" b="1" spc="300" dirty="0" smtClean="0">
                <a:latin typeface="Arial" charset="0"/>
                <a:ea typeface="Arial" charset="0"/>
                <a:cs typeface="Arial" charset="0"/>
              </a:rPr>
              <a:t>BODY CAN’T USE</a:t>
            </a:r>
          </a:p>
          <a:p>
            <a:r>
              <a:rPr lang="en-US" b="1" spc="300" dirty="0" smtClean="0">
                <a:latin typeface="Arial" charset="0"/>
                <a:ea typeface="Arial" charset="0"/>
                <a:cs typeface="Arial" charset="0"/>
              </a:rPr>
              <a:t>INSULIN PROPERLY </a:t>
            </a:r>
            <a:endParaRPr lang="en-US" b="1" spc="300" dirty="0">
              <a:latin typeface="Arial" charset="0"/>
              <a:ea typeface="Arial" charset="0"/>
              <a:cs typeface="Arial" charset="0"/>
            </a:endParaRPr>
          </a:p>
        </p:txBody>
      </p:sp>
      <p:sp>
        <p:nvSpPr>
          <p:cNvPr id="20" name="Oval 19"/>
          <p:cNvSpPr/>
          <p:nvPr/>
        </p:nvSpPr>
        <p:spPr>
          <a:xfrm>
            <a:off x="4687356" y="2427110"/>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4893145" y="2353512"/>
            <a:ext cx="3560645" cy="1200329"/>
          </a:xfrm>
          <a:prstGeom prst="rect">
            <a:avLst/>
          </a:prstGeom>
          <a:noFill/>
        </p:spPr>
        <p:txBody>
          <a:bodyPr wrap="square" rtlCol="0">
            <a:spAutoFit/>
          </a:bodyPr>
          <a:lstStyle/>
          <a:p>
            <a:r>
              <a:rPr lang="en-US" b="1" spc="300" dirty="0" smtClean="0">
                <a:latin typeface="Arial" charset="0"/>
                <a:ea typeface="Arial" charset="0"/>
                <a:cs typeface="Arial" charset="0"/>
              </a:rPr>
              <a:t>MANAGED THROUGH DIET, EXERCISE, ORAL MEDICATION AND SOMETIMES INSULIN</a:t>
            </a:r>
            <a:endParaRPr lang="en-US" b="1" spc="300" dirty="0">
              <a:latin typeface="Arial" charset="0"/>
              <a:ea typeface="Arial" charset="0"/>
              <a:cs typeface="Arial" charset="0"/>
            </a:endParaRPr>
          </a:p>
        </p:txBody>
      </p:sp>
      <p:sp>
        <p:nvSpPr>
          <p:cNvPr id="22" name="Oval 21"/>
          <p:cNvSpPr/>
          <p:nvPr/>
        </p:nvSpPr>
        <p:spPr>
          <a:xfrm>
            <a:off x="4687356" y="4095128"/>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4948486" y="3728236"/>
            <a:ext cx="2881690" cy="923330"/>
          </a:xfrm>
          <a:prstGeom prst="rect">
            <a:avLst/>
          </a:prstGeom>
          <a:noFill/>
        </p:spPr>
        <p:txBody>
          <a:bodyPr wrap="square" rtlCol="0">
            <a:spAutoFit/>
          </a:bodyPr>
          <a:lstStyle/>
          <a:p>
            <a:r>
              <a:rPr lang="en-US" b="1" spc="300" dirty="0" smtClean="0">
                <a:latin typeface="Arial" charset="0"/>
                <a:ea typeface="Arial" charset="0"/>
                <a:cs typeface="Arial" charset="0"/>
              </a:rPr>
              <a:t>INFLUENCED BY DIET, EXERCISE AND GENETICS</a:t>
            </a:r>
            <a:endParaRPr lang="en-US" b="1" spc="300" dirty="0">
              <a:latin typeface="Arial" charset="0"/>
              <a:ea typeface="Arial" charset="0"/>
              <a:cs typeface="Arial" charset="0"/>
            </a:endParaRPr>
          </a:p>
        </p:txBody>
      </p:sp>
      <p:sp>
        <p:nvSpPr>
          <p:cNvPr id="24" name="Oval 23"/>
          <p:cNvSpPr/>
          <p:nvPr/>
        </p:nvSpPr>
        <p:spPr>
          <a:xfrm>
            <a:off x="4687356" y="4917591"/>
            <a:ext cx="522260" cy="522260"/>
          </a:xfrm>
          <a:prstGeom prst="ellipse">
            <a:avLst/>
          </a:prstGeom>
          <a:solidFill>
            <a:srgbClr val="FFFF00"/>
          </a:solidFill>
          <a:ln>
            <a:noFill/>
          </a:ln>
          <a:effectLst>
            <a:outerShdw dist="23000" dir="540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4948486" y="4906702"/>
            <a:ext cx="2462967" cy="646331"/>
          </a:xfrm>
          <a:prstGeom prst="rect">
            <a:avLst/>
          </a:prstGeom>
          <a:noFill/>
        </p:spPr>
        <p:txBody>
          <a:bodyPr wrap="square" rtlCol="0">
            <a:spAutoFit/>
          </a:bodyPr>
          <a:lstStyle/>
          <a:p>
            <a:r>
              <a:rPr lang="en-US" b="1" spc="300" dirty="0" smtClean="0">
                <a:latin typeface="Arial" charset="0"/>
                <a:ea typeface="Arial" charset="0"/>
                <a:cs typeface="Arial" charset="0"/>
              </a:rPr>
              <a:t>DIAGNOSED AT </a:t>
            </a:r>
          </a:p>
          <a:p>
            <a:r>
              <a:rPr lang="en-US" b="1" spc="300" dirty="0" smtClean="0">
                <a:latin typeface="Arial" charset="0"/>
                <a:ea typeface="Arial" charset="0"/>
                <a:cs typeface="Arial" charset="0"/>
              </a:rPr>
              <a:t>ANY AGE</a:t>
            </a:r>
            <a:endParaRPr lang="en-US" b="1" spc="300" dirty="0">
              <a:latin typeface="Arial" charset="0"/>
              <a:ea typeface="Arial" charset="0"/>
              <a:cs typeface="Arial"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905" y="520273"/>
            <a:ext cx="273414" cy="62844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041" y="495018"/>
            <a:ext cx="273414" cy="628444"/>
          </a:xfrm>
          <a:prstGeom prst="rect">
            <a:avLst/>
          </a:prstGeom>
        </p:spPr>
      </p:pic>
    </p:spTree>
    <p:extLst>
      <p:ext uri="{BB962C8B-B14F-4D97-AF65-F5344CB8AC3E}">
        <p14:creationId xmlns:p14="http://schemas.microsoft.com/office/powerpoint/2010/main" val="327796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08" y="0"/>
            <a:ext cx="9144000" cy="5715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720529" y="1843942"/>
            <a:ext cx="4005652" cy="50067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434697" y="2754175"/>
            <a:ext cx="4005652" cy="50067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74711" y="1795093"/>
            <a:ext cx="8771593" cy="1451679"/>
          </a:xfrm>
          <a:prstGeom prst="rect">
            <a:avLst/>
          </a:prstGeom>
          <a:noFill/>
        </p:spPr>
        <p:txBody>
          <a:bodyPr wrap="square" rtlCol="0">
            <a:spAutoFit/>
          </a:bodyPr>
          <a:lstStyle/>
          <a:p>
            <a:pPr algn="ctr">
              <a:lnSpc>
                <a:spcPct val="150000"/>
              </a:lnSpc>
            </a:pPr>
            <a:r>
              <a:rPr lang="en-US" sz="2000" b="1" spc="300" dirty="0" smtClean="0">
                <a:latin typeface="Arial"/>
                <a:cs typeface="Arial"/>
              </a:rPr>
              <a:t>YOU MIGHT NOT NOTICE </a:t>
            </a:r>
            <a:r>
              <a:rPr lang="en-US" sz="2000" b="1" spc="300" dirty="0" smtClean="0">
                <a:solidFill>
                  <a:schemeClr val="bg1"/>
                </a:solidFill>
                <a:latin typeface="Arial"/>
                <a:cs typeface="Arial"/>
              </a:rPr>
              <a:t>DIABETES SOMETIMES. </a:t>
            </a:r>
          </a:p>
          <a:p>
            <a:pPr algn="ctr">
              <a:lnSpc>
                <a:spcPct val="150000"/>
              </a:lnSpc>
            </a:pPr>
            <a:r>
              <a:rPr lang="en-US" sz="2000" b="1" spc="300" dirty="0" smtClean="0">
                <a:solidFill>
                  <a:schemeClr val="bg1"/>
                </a:solidFill>
                <a:latin typeface="Arial"/>
                <a:cs typeface="Arial"/>
              </a:rPr>
              <a:t>IN FACT, SOME OF YOU PROBABLY DIDN’T KNOW </a:t>
            </a:r>
          </a:p>
          <a:p>
            <a:pPr algn="ctr">
              <a:lnSpc>
                <a:spcPct val="150000"/>
              </a:lnSpc>
            </a:pPr>
            <a:r>
              <a:rPr lang="en-US" sz="2000" b="1" spc="300" dirty="0" smtClean="0">
                <a:latin typeface="Arial"/>
                <a:cs typeface="Arial"/>
              </a:rPr>
              <a:t>I HAD TYPE 1 DIABETES </a:t>
            </a:r>
            <a:r>
              <a:rPr lang="en-US" sz="2000" b="1" spc="300" dirty="0" smtClean="0">
                <a:solidFill>
                  <a:schemeClr val="bg1"/>
                </a:solidFill>
                <a:latin typeface="Arial"/>
                <a:cs typeface="Arial"/>
              </a:rPr>
              <a:t>BEFORE THIS.</a:t>
            </a:r>
            <a:endParaRPr lang="en-US" sz="2000" b="1" spc="300" dirty="0">
              <a:solidFill>
                <a:schemeClr val="bg1"/>
              </a:solidFill>
              <a:latin typeface="Arial"/>
              <a:cs typeface="Arial"/>
            </a:endParaRPr>
          </a:p>
        </p:txBody>
      </p:sp>
    </p:spTree>
    <p:extLst>
      <p:ext uri="{BB962C8B-B14F-4D97-AF65-F5344CB8AC3E}">
        <p14:creationId xmlns:p14="http://schemas.microsoft.com/office/powerpoint/2010/main" val="2942584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LADIA-col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42" y="-23718"/>
            <a:ext cx="10323473" cy="5763142"/>
          </a:xfrm>
          <a:prstGeom prst="rect">
            <a:avLst/>
          </a:prstGeom>
        </p:spPr>
      </p:pic>
      <p:sp>
        <p:nvSpPr>
          <p:cNvPr id="3" name="TextBox 2"/>
          <p:cNvSpPr txBox="1"/>
          <p:nvPr/>
        </p:nvSpPr>
        <p:spPr>
          <a:xfrm>
            <a:off x="3208476" y="1907514"/>
            <a:ext cx="6661114" cy="430887"/>
          </a:xfrm>
          <a:prstGeom prst="rect">
            <a:avLst/>
          </a:prstGeom>
          <a:noFill/>
        </p:spPr>
        <p:txBody>
          <a:bodyPr wrap="square" rtlCol="0">
            <a:spAutoFit/>
          </a:bodyPr>
          <a:lstStyle/>
          <a:p>
            <a:r>
              <a:rPr lang="en-US" sz="2200" b="1" spc="300" dirty="0" smtClean="0">
                <a:latin typeface="Arial"/>
                <a:cs typeface="Arial"/>
              </a:rPr>
              <a:t>WE LOOK FINE ON THE OUTSIDE,</a:t>
            </a:r>
            <a:endParaRPr lang="en-US" sz="2200" b="1" spc="300" dirty="0">
              <a:latin typeface="Arial"/>
              <a:cs typeface="Arial"/>
            </a:endParaRPr>
          </a:p>
        </p:txBody>
      </p:sp>
      <p:sp>
        <p:nvSpPr>
          <p:cNvPr id="8" name="TextBox 7"/>
          <p:cNvSpPr txBox="1"/>
          <p:nvPr/>
        </p:nvSpPr>
        <p:spPr>
          <a:xfrm>
            <a:off x="3026981" y="2270409"/>
            <a:ext cx="6203869" cy="769441"/>
          </a:xfrm>
          <a:prstGeom prst="rect">
            <a:avLst/>
          </a:prstGeom>
          <a:noFill/>
        </p:spPr>
        <p:txBody>
          <a:bodyPr wrap="square" rtlCol="0">
            <a:spAutoFit/>
          </a:bodyPr>
          <a:lstStyle/>
          <a:p>
            <a:pPr algn="ctr"/>
            <a:r>
              <a:rPr lang="en-US" sz="2200" b="1" i="1" spc="300" dirty="0" smtClean="0">
                <a:latin typeface="Times New Roman"/>
                <a:cs typeface="Times New Roman"/>
              </a:rPr>
              <a:t>but on the inside our bodies work </a:t>
            </a:r>
          </a:p>
          <a:p>
            <a:pPr algn="ctr"/>
            <a:r>
              <a:rPr lang="en-US" sz="2200" b="1" i="1" spc="300" dirty="0" smtClean="0">
                <a:latin typeface="Times New Roman"/>
                <a:cs typeface="Times New Roman"/>
              </a:rPr>
              <a:t>just a bit differently.</a:t>
            </a:r>
            <a:endParaRPr lang="en-US" sz="2200" b="1" i="1" spc="300" dirty="0">
              <a:latin typeface="Times New Roman"/>
              <a:cs typeface="Times New Roman"/>
            </a:endParaRPr>
          </a:p>
        </p:txBody>
      </p:sp>
    </p:spTree>
    <p:extLst>
      <p:ext uri="{BB962C8B-B14F-4D97-AF65-F5344CB8AC3E}">
        <p14:creationId xmlns:p14="http://schemas.microsoft.com/office/powerpoint/2010/main" val="1430727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51"/>
            <a:ext cx="9144000" cy="5715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74711" y="2167985"/>
            <a:ext cx="8771593" cy="990015"/>
          </a:xfrm>
          <a:prstGeom prst="rect">
            <a:avLst/>
          </a:prstGeom>
          <a:noFill/>
        </p:spPr>
        <p:txBody>
          <a:bodyPr wrap="square" rtlCol="0">
            <a:spAutoFit/>
          </a:bodyPr>
          <a:lstStyle/>
          <a:p>
            <a:pPr algn="ctr">
              <a:lnSpc>
                <a:spcPct val="150000"/>
              </a:lnSpc>
            </a:pPr>
            <a:r>
              <a:rPr lang="en-US" sz="2000" b="1" spc="300" dirty="0" smtClean="0">
                <a:solidFill>
                  <a:schemeClr val="bg1"/>
                </a:solidFill>
                <a:latin typeface="Arial"/>
                <a:cs typeface="Arial"/>
              </a:rPr>
              <a:t>WELL, WHEN I GET UP IN THE MORNING, </a:t>
            </a:r>
          </a:p>
          <a:p>
            <a:pPr algn="ctr">
              <a:lnSpc>
                <a:spcPct val="150000"/>
              </a:lnSpc>
            </a:pPr>
            <a:r>
              <a:rPr lang="en-US" sz="2000" b="1" spc="300" dirty="0" smtClean="0">
                <a:solidFill>
                  <a:schemeClr val="bg1"/>
                </a:solidFill>
                <a:latin typeface="Arial"/>
                <a:cs typeface="Arial"/>
              </a:rPr>
              <a:t>HERE IS WHAT I HAVE TO DO:</a:t>
            </a:r>
            <a:endParaRPr lang="en-US" sz="2000" b="1" spc="300" dirty="0">
              <a:solidFill>
                <a:schemeClr val="bg1"/>
              </a:solidFill>
              <a:latin typeface="Arial"/>
              <a:cs typeface="Arial"/>
            </a:endParaRPr>
          </a:p>
        </p:txBody>
      </p:sp>
    </p:spTree>
    <p:extLst>
      <p:ext uri="{BB962C8B-B14F-4D97-AF65-F5344CB8AC3E}">
        <p14:creationId xmlns:p14="http://schemas.microsoft.com/office/powerpoint/2010/main" val="1529853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85" y="0"/>
            <a:ext cx="8832273" cy="5715000"/>
          </a:xfrm>
          <a:prstGeom prst="rect">
            <a:avLst/>
          </a:prstGeom>
        </p:spPr>
      </p:pic>
    </p:spTree>
    <p:extLst>
      <p:ext uri="{BB962C8B-B14F-4D97-AF65-F5344CB8AC3E}">
        <p14:creationId xmlns:p14="http://schemas.microsoft.com/office/powerpoint/2010/main" val="536121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19617</TotalTime>
  <Words>2279</Words>
  <Application>Microsoft Macintosh PowerPoint</Application>
  <PresentationFormat>On-screen Show (16:10)</PresentationFormat>
  <Paragraphs>284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Beyond Type 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Jensen</dc:creator>
  <cp:lastModifiedBy>Mary Lucas</cp:lastModifiedBy>
  <cp:revision>67</cp:revision>
  <cp:lastPrinted>2017-02-23T20:19:23Z</cp:lastPrinted>
  <dcterms:created xsi:type="dcterms:W3CDTF">2016-08-27T18:04:09Z</dcterms:created>
  <dcterms:modified xsi:type="dcterms:W3CDTF">2017-02-28T15:23:46Z</dcterms:modified>
</cp:coreProperties>
</file>